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820" r:id="rId2"/>
    <p:sldId id="395" r:id="rId3"/>
    <p:sldId id="394" r:id="rId4"/>
    <p:sldId id="826" r:id="rId5"/>
    <p:sldId id="822" r:id="rId6"/>
    <p:sldId id="823" r:id="rId7"/>
    <p:sldId id="824" r:id="rId8"/>
    <p:sldId id="825" r:id="rId9"/>
    <p:sldId id="845" r:id="rId10"/>
    <p:sldId id="828" r:id="rId11"/>
    <p:sldId id="827" r:id="rId12"/>
    <p:sldId id="807" r:id="rId13"/>
    <p:sldId id="815" r:id="rId14"/>
    <p:sldId id="809" r:id="rId15"/>
    <p:sldId id="810" r:id="rId16"/>
    <p:sldId id="814" r:id="rId17"/>
    <p:sldId id="829" r:id="rId18"/>
    <p:sldId id="830" r:id="rId19"/>
    <p:sldId id="735" r:id="rId20"/>
    <p:sldId id="804" r:id="rId21"/>
    <p:sldId id="803" r:id="rId22"/>
    <p:sldId id="736" r:id="rId23"/>
    <p:sldId id="831" r:id="rId24"/>
    <p:sldId id="832" r:id="rId25"/>
    <p:sldId id="833" r:id="rId26"/>
    <p:sldId id="839" r:id="rId27"/>
    <p:sldId id="840" r:id="rId28"/>
    <p:sldId id="841" r:id="rId29"/>
    <p:sldId id="834" r:id="rId30"/>
    <p:sldId id="836" r:id="rId31"/>
    <p:sldId id="837" r:id="rId32"/>
    <p:sldId id="838" r:id="rId33"/>
    <p:sldId id="853" r:id="rId34"/>
    <p:sldId id="847" r:id="rId35"/>
    <p:sldId id="848" r:id="rId36"/>
    <p:sldId id="849" r:id="rId37"/>
    <p:sldId id="850" r:id="rId38"/>
    <p:sldId id="851" r:id="rId39"/>
    <p:sldId id="852" r:id="rId40"/>
    <p:sldId id="805" r:id="rId41"/>
    <p:sldId id="800" r:id="rId42"/>
    <p:sldId id="799" r:id="rId43"/>
    <p:sldId id="819" r:id="rId44"/>
    <p:sldId id="806" r:id="rId45"/>
    <p:sldId id="842" r:id="rId46"/>
    <p:sldId id="843" r:id="rId47"/>
    <p:sldId id="835" r:id="rId48"/>
    <p:sldId id="844" r:id="rId49"/>
    <p:sldId id="747" r:id="rId50"/>
    <p:sldId id="801" r:id="rId51"/>
    <p:sldId id="802" r:id="rId52"/>
    <p:sldId id="756" r:id="rId53"/>
    <p:sldId id="789" r:id="rId54"/>
    <p:sldId id="787" r:id="rId55"/>
    <p:sldId id="791" r:id="rId56"/>
    <p:sldId id="792" r:id="rId57"/>
    <p:sldId id="786"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286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olin1"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2" autoAdjust="0"/>
    <p:restoredTop sz="91208" autoAdjust="0"/>
  </p:normalViewPr>
  <p:slideViewPr>
    <p:cSldViewPr snapToGrid="0" showGuides="1">
      <p:cViewPr varScale="1">
        <p:scale>
          <a:sx n="61" d="100"/>
          <a:sy n="61" d="100"/>
        </p:scale>
        <p:origin x="744" y="52"/>
      </p:cViewPr>
      <p:guideLst>
        <p:guide orient="horz" pos="2137"/>
        <p:guide pos="2867"/>
      </p:guideLst>
    </p:cSldViewPr>
  </p:slideViewPr>
  <p:outlineViewPr>
    <p:cViewPr>
      <p:scale>
        <a:sx n="33" d="100"/>
        <a:sy n="33" d="100"/>
      </p:scale>
      <p:origin x="0" y="-707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6A6D8-A047-4A30-9DAD-B589E52CC8BD}"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C083B-3359-4272-80A3-FFF9ECA3CA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811D5BAA-F0E2-4635-BC67-BB813B2AE40C}" type="slidenum">
              <a:rPr lang="zh-CN" altLang="en-US" smtClean="0"/>
              <a:t>29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55F322-534B-4F30-84F4-E025D33EF504}" type="slidenum">
              <a:rPr lang="zh-CN" altLang="en-US" smtClean="0"/>
              <a:t>30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11D5BAA-F0E2-4635-BC67-BB813B2AE40C}" type="slidenum">
              <a:rPr lang="zh-CN" altLang="en-US" smtClean="0"/>
              <a:t>31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811D5BAA-F0E2-4635-BC67-BB813B2AE40C}"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C083B-3359-4272-80A3-FFF9ECA3CA0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39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49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en-US" altLang="zh-CN"/>
          </a:p>
        </p:txBody>
      </p:sp>
      <p:sp>
        <p:nvSpPr>
          <p:cNvPr id="4" name="灯片编号占位符 3"/>
          <p:cNvSpPr>
            <a:spLocks noGrp="1"/>
          </p:cNvSpPr>
          <p:nvPr>
            <p:ph type="sldNum" sz="quarter" idx="10"/>
          </p:nvPr>
        </p:nvSpPr>
        <p:spPr/>
        <p:txBody>
          <a:bodyPr/>
          <a:lstStyle/>
          <a:p>
            <a:fld id="{811D5BAA-F0E2-4635-BC67-BB813B2AE40C}"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en-US" altLang="zh-CN"/>
          </a:p>
        </p:txBody>
      </p:sp>
      <p:sp>
        <p:nvSpPr>
          <p:cNvPr id="4" name="灯片编号占位符 3"/>
          <p:cNvSpPr>
            <a:spLocks noGrp="1"/>
          </p:cNvSpPr>
          <p:nvPr>
            <p:ph type="sldNum" sz="quarter" idx="10"/>
          </p:nvPr>
        </p:nvSpPr>
        <p:spPr/>
        <p:txBody>
          <a:bodyPr/>
          <a:lstStyle/>
          <a:p>
            <a:fld id="{811D5BAA-F0E2-4635-BC67-BB813B2AE40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55F322-534B-4F30-84F4-E025D33EF504}"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en-US" altLang="zh-CN"/>
          </a:p>
        </p:txBody>
      </p:sp>
      <p:sp>
        <p:nvSpPr>
          <p:cNvPr id="4" name="灯片编号占位符 3"/>
          <p:cNvSpPr>
            <a:spLocks noGrp="1"/>
          </p:cNvSpPr>
          <p:nvPr>
            <p:ph type="sldNum" sz="quarter" idx="10"/>
          </p:nvPr>
        </p:nvSpPr>
        <p:spPr/>
        <p:txBody>
          <a:bodyPr/>
          <a:lstStyle/>
          <a:p>
            <a:fld id="{811D5BAA-F0E2-4635-BC67-BB813B2AE40C}"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52400"/>
            <a:ext cx="6110288"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11163" y="3810000"/>
            <a:ext cx="83185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408305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6613" y="1143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6613" y="3810000"/>
            <a:ext cx="408305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表格占位符 2"/>
          <p:cNvSpPr>
            <a:spLocks noGrp="1"/>
          </p:cNvSpPr>
          <p:nvPr>
            <p:ph type="tbl" idx="1"/>
          </p:nvPr>
        </p:nvSpPr>
        <p:spPr>
          <a:xfrm>
            <a:off x="411163" y="1143000"/>
            <a:ext cx="8318500" cy="5181600"/>
          </a:xfrm>
        </p:spPr>
        <p:txBody>
          <a:bodyPr/>
          <a:lstStyle/>
          <a:p>
            <a:pPr lvl="0"/>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正文">
    <p:bg>
      <p:bgPr>
        <a:solidFill>
          <a:schemeClr val="bg1"/>
        </a:solidFill>
        <a:effectLst/>
      </p:bgPr>
    </p:bg>
    <p:spTree>
      <p:nvGrpSpPr>
        <p:cNvPr id="1" name=""/>
        <p:cNvGrpSpPr/>
        <p:nvPr/>
      </p:nvGrpSpPr>
      <p:grpSpPr>
        <a:xfrm>
          <a:off x="0" y="0"/>
          <a:ext cx="0" cy="0"/>
          <a:chOff x="0" y="0"/>
          <a:chExt cx="0" cy="0"/>
        </a:xfrm>
      </p:grpSpPr>
      <p:sp>
        <p:nvSpPr>
          <p:cNvPr id="8" name="文本占位符 2"/>
          <p:cNvSpPr>
            <a:spLocks noGrp="1"/>
          </p:cNvSpPr>
          <p:nvPr>
            <p:ph idx="1"/>
          </p:nvPr>
        </p:nvSpPr>
        <p:spPr>
          <a:xfrm>
            <a:off x="628650" y="1224076"/>
            <a:ext cx="7886700" cy="5110521"/>
          </a:xfrm>
          <a:prstGeom prst="rect">
            <a:avLst/>
          </a:prstGeom>
        </p:spPr>
        <p:txBody>
          <a:bodyPr vert="horz" lIns="91440" tIns="45720" rIns="91440" bIns="45720" rtlCol="0">
            <a:normAutofit/>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占位符 1"/>
          <p:cNvSpPr>
            <a:spLocks noGrp="1"/>
          </p:cNvSpPr>
          <p:nvPr>
            <p:ph type="title"/>
          </p:nvPr>
        </p:nvSpPr>
        <p:spPr>
          <a:xfrm>
            <a:off x="204097" y="250835"/>
            <a:ext cx="7886700" cy="674995"/>
          </a:xfrm>
          <a:prstGeom prst="rect">
            <a:avLst/>
          </a:prstGeom>
        </p:spPr>
        <p:txBody>
          <a:bodyPr vert="horz" lIns="91440" tIns="45720" rIns="91440" bIns="45720" rtlCol="0" anchor="ctr">
            <a:normAutofit/>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1"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有页码">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3" descr="E:\快盘\0-Zibin团队-公共资源\Logo-海报\logo_final_V1copy.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316663"/>
            <a:ext cx="1133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249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158083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54013" y="278130"/>
            <a:ext cx="8280400" cy="533400"/>
          </a:xfrm>
        </p:spPr>
        <p:txBody>
          <a:bodyPr/>
          <a:lstStyle/>
          <a:p>
            <a:r>
              <a:rPr lang="zh-CN" altLang="en-US"/>
              <a:t>单击此处编辑母版标题样式</a:t>
            </a:r>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16902"/>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lvl="0"/>
            <a:r>
              <a:rPr lang="en-US" altLang="zh-CN"/>
              <a:t>Click to edit Master text styles</a:t>
            </a:r>
          </a:p>
          <a:p>
            <a:pPr lvl="1"/>
            <a:r>
              <a:rPr lang="en-US" altLang="zh-CN"/>
              <a:t>Second Level</a:t>
            </a:r>
          </a:p>
          <a:p>
            <a:pPr lvl="2"/>
            <a:r>
              <a:rPr lang="en-US" altLang="zh-CN"/>
              <a:t> Third Level</a:t>
            </a:r>
          </a:p>
        </p:txBody>
      </p:sp>
      <p:cxnSp>
        <p:nvCxnSpPr>
          <p:cNvPr id="10" name="直接连接符 9"/>
          <p:cNvCxnSpPr/>
          <p:nvPr userDrawn="1"/>
        </p:nvCxnSpPr>
        <p:spPr>
          <a:xfrm>
            <a:off x="0" y="928688"/>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9" name="Picture 4" descr="E:\学校\20121109221446303940.jp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199438" y="549275"/>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userDrawn="1"/>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1400" b="1">
                <a:solidFill>
                  <a:schemeClr val="tx1"/>
                </a:solidFill>
                <a:latin typeface="Arial" panose="020B0604020202090204" pitchFamily="34" charset="0"/>
              </a:defRPr>
            </a:lvl1pPr>
            <a:lvl2pPr marL="742950" indent="-285750">
              <a:defRPr sz="1400" b="1">
                <a:solidFill>
                  <a:schemeClr val="tx1"/>
                </a:solidFill>
                <a:latin typeface="Arial" panose="020B0604020202090204" pitchFamily="34" charset="0"/>
              </a:defRPr>
            </a:lvl2pPr>
            <a:lvl3pPr marL="1143000" indent="-228600">
              <a:defRPr sz="1400" b="1">
                <a:solidFill>
                  <a:schemeClr val="tx1"/>
                </a:solidFill>
                <a:latin typeface="Arial" panose="020B0604020202090204" pitchFamily="34" charset="0"/>
              </a:defRPr>
            </a:lvl3pPr>
            <a:lvl4pPr marL="1600200" indent="-228600">
              <a:defRPr sz="1400" b="1">
                <a:solidFill>
                  <a:schemeClr val="tx1"/>
                </a:solidFill>
                <a:latin typeface="Arial" panose="020B0604020202090204" pitchFamily="34" charset="0"/>
              </a:defRPr>
            </a:lvl4pPr>
            <a:lvl5pPr marL="2057400" indent="-228600">
              <a:defRPr sz="1400" b="1">
                <a:solidFill>
                  <a:schemeClr val="tx1"/>
                </a:solidFill>
                <a:latin typeface="Arial" panose="020B0604020202090204" pitchFamily="34" charset="0"/>
              </a:defRPr>
            </a:lvl5pPr>
            <a:lvl6pPr marL="2514600" indent="-228600" eaLnBrk="0" fontAlgn="base" hangingPunct="0">
              <a:spcBef>
                <a:spcPct val="0"/>
              </a:spcBef>
              <a:spcAft>
                <a:spcPct val="0"/>
              </a:spcAft>
              <a:defRPr sz="1400" b="1">
                <a:solidFill>
                  <a:schemeClr val="tx1"/>
                </a:solidFill>
                <a:latin typeface="Arial" panose="020B0604020202090204" pitchFamily="34" charset="0"/>
              </a:defRPr>
            </a:lvl6pPr>
            <a:lvl7pPr marL="2971800" indent="-228600" eaLnBrk="0" fontAlgn="base" hangingPunct="0">
              <a:spcBef>
                <a:spcPct val="0"/>
              </a:spcBef>
              <a:spcAft>
                <a:spcPct val="0"/>
              </a:spcAft>
              <a:defRPr sz="1400" b="1">
                <a:solidFill>
                  <a:schemeClr val="tx1"/>
                </a:solidFill>
                <a:latin typeface="Arial" panose="020B0604020202090204" pitchFamily="34" charset="0"/>
              </a:defRPr>
            </a:lvl7pPr>
            <a:lvl8pPr marL="3429000" indent="-228600" eaLnBrk="0" fontAlgn="base" hangingPunct="0">
              <a:spcBef>
                <a:spcPct val="0"/>
              </a:spcBef>
              <a:spcAft>
                <a:spcPct val="0"/>
              </a:spcAft>
              <a:defRPr sz="1400" b="1">
                <a:solidFill>
                  <a:schemeClr val="tx1"/>
                </a:solidFill>
                <a:latin typeface="Arial" panose="020B0604020202090204" pitchFamily="34" charset="0"/>
              </a:defRPr>
            </a:lvl8pPr>
            <a:lvl9pPr marL="3886200" indent="-228600" eaLnBrk="0" fontAlgn="base" hangingPunct="0">
              <a:spcBef>
                <a:spcPct val="0"/>
              </a:spcBef>
              <a:spcAft>
                <a:spcPct val="0"/>
              </a:spcAft>
              <a:defRPr sz="1400" b="1">
                <a:solidFill>
                  <a:schemeClr val="tx1"/>
                </a:solidFill>
                <a:latin typeface="Arial" panose="020B0604020202090204" pitchFamily="34" charset="0"/>
              </a:defRPr>
            </a:lvl9pPr>
          </a:lstStyle>
          <a:p>
            <a:pPr>
              <a:lnSpc>
                <a:spcPts val="2000"/>
              </a:lnSpc>
            </a:pPr>
            <a:r>
              <a:rPr lang="en-US" altLang="zh-CN" sz="1200" b="0" dirty="0">
                <a:solidFill>
                  <a:srgbClr val="000000"/>
                </a:solidFill>
                <a:ea typeface="宋体" panose="02010600030101010101" pitchFamily="2" charset="-122"/>
              </a:rPr>
              <a:t>								                   </a:t>
            </a:r>
            <a:fld id="{22B54924-A7E0-4231-A067-C7DF1FEEF9D5}" type="slidenum">
              <a:rPr lang="en-US" altLang="zh-CN" sz="1200" b="0" dirty="0" smtClean="0">
                <a:solidFill>
                  <a:srgbClr val="000000"/>
                </a:solidFill>
                <a:ea typeface="宋体" panose="02010600030101010101" pitchFamily="2" charset="-122"/>
              </a:rPr>
              <a:t>‹#›</a:t>
            </a:fld>
            <a:r>
              <a:rPr lang="en-US" altLang="zh-CN" sz="1200" b="0" dirty="0">
                <a:solidFill>
                  <a:srgbClr val="000000"/>
                </a:solidFill>
                <a:ea typeface="宋体" panose="02010600030101010101" pitchFamily="2"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课程大纲 </a:t>
            </a:r>
            <a:r>
              <a:rPr lang="en-US" altLang="zh-CN" sz="3200" b="1" kern="0" dirty="0">
                <a:latin typeface="微软雅黑" panose="020B0503020204020204" pitchFamily="34" charset="-122"/>
                <a:ea typeface="微软雅黑" panose="020B0503020204020204" pitchFamily="34" charset="-122"/>
                <a:cs typeface="+mj-cs"/>
              </a:rPr>
              <a:t>–</a:t>
            </a:r>
            <a:r>
              <a:rPr lang="zh-CN" altLang="en-US" sz="3200" b="1" kern="0" dirty="0">
                <a:latin typeface="微软雅黑" panose="020B0503020204020204" pitchFamily="34" charset="-122"/>
                <a:ea typeface="微软雅黑" panose="020B0503020204020204" pitchFamily="34" charset="-122"/>
                <a:cs typeface="+mj-cs"/>
              </a:rPr>
              <a:t> </a:t>
            </a:r>
            <a:r>
              <a:rPr lang="en-US" altLang="zh-CN" sz="3200" b="1" kern="0" dirty="0">
                <a:latin typeface="微软雅黑" panose="020B0503020204020204" pitchFamily="34" charset="-122"/>
                <a:ea typeface="微软雅黑" panose="020B0503020204020204" pitchFamily="34" charset="-122"/>
                <a:cs typeface="+mj-cs"/>
              </a:rPr>
              <a:t>Since</a:t>
            </a:r>
            <a:r>
              <a:rPr lang="zh-CN" altLang="en-US" sz="3200" b="1" kern="0" dirty="0">
                <a:latin typeface="微软雅黑" panose="020B0503020204020204" pitchFamily="34" charset="-122"/>
                <a:ea typeface="微软雅黑" panose="020B0503020204020204" pitchFamily="34" charset="-122"/>
                <a:cs typeface="+mj-cs"/>
              </a:rPr>
              <a:t> </a:t>
            </a:r>
            <a:r>
              <a:rPr lang="en-US" altLang="zh-CN" sz="3200" b="1" kern="0" dirty="0">
                <a:latin typeface="微软雅黑" panose="020B0503020204020204" pitchFamily="34" charset="-122"/>
                <a:ea typeface="微软雅黑" panose="020B0503020204020204" pitchFamily="34" charset="-122"/>
                <a:cs typeface="+mj-cs"/>
              </a:rPr>
              <a:t>Week</a:t>
            </a:r>
            <a:r>
              <a:rPr lang="zh-CN" altLang="en-US" sz="3200" b="1" kern="0" dirty="0">
                <a:latin typeface="微软雅黑" panose="020B0503020204020204" pitchFamily="34" charset="-122"/>
                <a:ea typeface="微软雅黑" panose="020B0503020204020204" pitchFamily="34" charset="-122"/>
                <a:cs typeface="+mj-cs"/>
              </a:rPr>
              <a:t> </a:t>
            </a:r>
            <a:r>
              <a:rPr lang="en-US" altLang="zh-CN" sz="3200" b="1" kern="0" dirty="0">
                <a:latin typeface="微软雅黑" panose="020B0503020204020204" pitchFamily="34" charset="-122"/>
                <a:ea typeface="微软雅黑" panose="020B0503020204020204" pitchFamily="34" charset="-122"/>
                <a:cs typeface="+mj-cs"/>
              </a:rPr>
              <a:t>12th</a:t>
            </a:r>
            <a:endParaRPr kumimoji="0"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5" name="内容占位符 2"/>
          <p:cNvSpPr>
            <a:spLocks noGrp="1"/>
          </p:cNvSpPr>
          <p:nvPr>
            <p:ph idx="1"/>
          </p:nvPr>
        </p:nvSpPr>
        <p:spPr>
          <a:xfrm>
            <a:off x="381000" y="1180617"/>
            <a:ext cx="8280400" cy="5011838"/>
          </a:xfrm>
        </p:spPr>
        <p:txBody>
          <a:bodyPr/>
          <a:lstStyle/>
          <a:p>
            <a:r>
              <a:rPr lang="en-US" altLang="zh-CN" sz="2200" b="1" dirty="0">
                <a:solidFill>
                  <a:srgbClr val="0432FF"/>
                </a:solidFill>
                <a:latin typeface="微软雅黑" panose="020B0503020204020204" pitchFamily="34" charset="-122"/>
                <a:ea typeface="微软雅黑" panose="020B0503020204020204" pitchFamily="34" charset="-122"/>
              </a:rPr>
              <a:t>Part-2:</a:t>
            </a:r>
            <a:r>
              <a:rPr lang="zh-CN" altLang="en-US" sz="2200" b="1" dirty="0">
                <a:solidFill>
                  <a:srgbClr val="0432FF"/>
                </a:solidFill>
                <a:latin typeface="微软雅黑" panose="020B0503020204020204" pitchFamily="34" charset="-122"/>
                <a:ea typeface="微软雅黑" panose="020B0503020204020204" pitchFamily="34" charset="-122"/>
              </a:rPr>
              <a:t>  区块链科研启发 </a:t>
            </a:r>
            <a:endParaRPr lang="zh-CN" altLang="en-US" sz="2200" b="1" dirty="0">
              <a:solidFill>
                <a:srgbClr val="00B050"/>
              </a:solidFill>
              <a:latin typeface="微软雅黑" panose="020B0503020204020204" pitchFamily="34" charset="-122"/>
              <a:ea typeface="微软雅黑" panose="020B0503020204020204" pitchFamily="34" charset="-122"/>
            </a:endParaRP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Week-12, 	</a:t>
            </a:r>
            <a:r>
              <a:rPr lang="zh-CN" altLang="en-US" sz="1800" b="1" dirty="0">
                <a:solidFill>
                  <a:srgbClr val="0432FF"/>
                </a:solidFill>
                <a:latin typeface="微软雅黑" panose="020B0503020204020204" pitchFamily="34" charset="-122"/>
                <a:ea typeface="微软雅黑" panose="020B0503020204020204" pitchFamily="34" charset="-122"/>
              </a:rPr>
              <a:t>区块链 研究现状</a:t>
            </a:r>
            <a:r>
              <a:rPr lang="en-US" altLang="zh-CN" sz="1800" b="1" dirty="0">
                <a:solidFill>
                  <a:srgbClr val="0432FF"/>
                </a:solidFill>
                <a:latin typeface="微软雅黑" panose="020B0503020204020204" pitchFamily="34" charset="-122"/>
                <a:ea typeface="微软雅黑" panose="020B0503020204020204" pitchFamily="34" charset="-122"/>
              </a:rPr>
              <a:t>	</a:t>
            </a:r>
            <a:endParaRPr lang="zh-CN" altLang="en-US" sz="1800" b="1" dirty="0">
              <a:solidFill>
                <a:srgbClr val="0432FF"/>
              </a:solidFill>
              <a:latin typeface="微软雅黑" panose="020B0503020204020204" pitchFamily="34" charset="-122"/>
              <a:ea typeface="微软雅黑" panose="020B0503020204020204" pitchFamily="34" charset="-122"/>
            </a:endParaRP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Week-13 	</a:t>
            </a:r>
            <a:r>
              <a:rPr lang="zh-CN" altLang="en-US" sz="1800" b="1" dirty="0">
                <a:solidFill>
                  <a:srgbClr val="0432FF"/>
                </a:solidFill>
                <a:latin typeface="微软雅黑" panose="020B0503020204020204" pitchFamily="34" charset="-122"/>
                <a:ea typeface="微软雅黑" panose="020B0503020204020204" pitchFamily="34" charset="-122"/>
              </a:rPr>
              <a:t>区块链 数据分析</a:t>
            </a:r>
            <a:endParaRPr lang="en-US" altLang="zh-CN" sz="1800" b="1" dirty="0">
              <a:solidFill>
                <a:srgbClr val="0432FF"/>
              </a:solidFill>
              <a:latin typeface="微软雅黑" panose="020B0503020204020204" pitchFamily="34" charset="-122"/>
              <a:ea typeface="微软雅黑" panose="020B0503020204020204" pitchFamily="34" charset="-122"/>
            </a:endParaRP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Week-14 	</a:t>
            </a:r>
            <a:r>
              <a:rPr lang="zh-CN" altLang="en-US" sz="1800" b="1" dirty="0">
                <a:solidFill>
                  <a:srgbClr val="0432FF"/>
                </a:solidFill>
                <a:latin typeface="微软雅黑" panose="020B0503020204020204" pitchFamily="34" charset="-122"/>
                <a:ea typeface="微软雅黑" panose="020B0503020204020204" pitchFamily="34" charset="-122"/>
              </a:rPr>
              <a:t>市场操纵 与 反欺诈</a:t>
            </a: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Week-15, 	</a:t>
            </a:r>
            <a:r>
              <a:rPr lang="zh-CN" altLang="en-US" sz="1800" b="1" dirty="0">
                <a:solidFill>
                  <a:srgbClr val="0432FF"/>
                </a:solidFill>
                <a:latin typeface="微软雅黑" panose="020B0503020204020204" pitchFamily="34" charset="-122"/>
                <a:ea typeface="微软雅黑" panose="020B0503020204020204" pitchFamily="34" charset="-122"/>
              </a:rPr>
              <a:t>区块链的 安全问题 与 攻击模型 </a:t>
            </a: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Week-16, 	</a:t>
            </a:r>
            <a:r>
              <a:rPr lang="zh-CN" altLang="en-US" sz="1800" b="1" dirty="0">
                <a:solidFill>
                  <a:srgbClr val="0432FF"/>
                </a:solidFill>
                <a:latin typeface="微软雅黑" panose="020B0503020204020204" pitchFamily="34" charset="-122"/>
                <a:ea typeface="微软雅黑" panose="020B0503020204020204" pitchFamily="34" charset="-122"/>
              </a:rPr>
              <a:t>区块链可扩展性 与 分片技术</a:t>
            </a:r>
            <a:r>
              <a:rPr lang="en-US" altLang="zh-CN" sz="1800" b="1" dirty="0">
                <a:solidFill>
                  <a:srgbClr val="0432FF"/>
                </a:solidFill>
                <a:latin typeface="微软雅黑" panose="020B0503020204020204" pitchFamily="34" charset="-122"/>
                <a:ea typeface="微软雅黑" panose="020B0503020204020204" pitchFamily="34" charset="-122"/>
              </a:rPr>
              <a:t>	</a:t>
            </a:r>
            <a:endParaRPr lang="zh-CN" altLang="en-US" sz="1800" b="1" dirty="0">
              <a:solidFill>
                <a:srgbClr val="0432FF"/>
              </a:solidFill>
              <a:latin typeface="微软雅黑" panose="020B0503020204020204" pitchFamily="34" charset="-122"/>
              <a:ea typeface="微软雅黑" panose="020B0503020204020204" pitchFamily="34" charset="-122"/>
            </a:endParaRP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Week-17, 	</a:t>
            </a:r>
            <a:r>
              <a:rPr lang="zh-CN" altLang="en-US" sz="1800" b="1" dirty="0">
                <a:solidFill>
                  <a:srgbClr val="0432FF"/>
                </a:solidFill>
                <a:latin typeface="微软雅黑" panose="020B0503020204020204" pitchFamily="34" charset="-122"/>
                <a:ea typeface="微软雅黑" panose="020B0503020204020204" pitchFamily="34" charset="-122"/>
              </a:rPr>
              <a:t>区块链 的 互操作性</a:t>
            </a: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Week-18, 	</a:t>
            </a:r>
            <a:r>
              <a:rPr lang="zh-CN" altLang="en-US" sz="1800" b="1" dirty="0">
                <a:solidFill>
                  <a:srgbClr val="0432FF"/>
                </a:solidFill>
                <a:latin typeface="微软雅黑" panose="020B0503020204020204" pitchFamily="34" charset="-122"/>
                <a:ea typeface="微软雅黑" panose="020B0503020204020204" pitchFamily="34" charset="-122"/>
              </a:rPr>
              <a:t>区块链 与 </a:t>
            </a:r>
            <a:r>
              <a:rPr lang="en-US" altLang="zh-CN" sz="1800" b="1" dirty="0">
                <a:solidFill>
                  <a:srgbClr val="0432FF"/>
                </a:solidFill>
                <a:latin typeface="微软雅黑" panose="020B0503020204020204" pitchFamily="34" charset="-122"/>
                <a:ea typeface="微软雅黑" panose="020B0503020204020204" pitchFamily="34" charset="-122"/>
              </a:rPr>
              <a:t>Game</a:t>
            </a:r>
            <a:r>
              <a:rPr lang="zh-CN" altLang="en-US" sz="1800" b="1" dirty="0">
                <a:solidFill>
                  <a:srgbClr val="0432FF"/>
                </a:solidFill>
                <a:latin typeface="微软雅黑" panose="020B0503020204020204" pitchFamily="34" charset="-122"/>
                <a:ea typeface="微软雅黑" panose="020B0503020204020204" pitchFamily="34" charset="-122"/>
              </a:rPr>
              <a:t> </a:t>
            </a:r>
            <a:r>
              <a:rPr lang="en-US" altLang="zh-CN" sz="1800" b="1" dirty="0">
                <a:solidFill>
                  <a:srgbClr val="0432FF"/>
                </a:solidFill>
                <a:latin typeface="微软雅黑" panose="020B0503020204020204" pitchFamily="34" charset="-122"/>
                <a:ea typeface="微软雅黑" panose="020B0503020204020204" pitchFamily="34" charset="-122"/>
              </a:rPr>
              <a:t>Theory</a:t>
            </a:r>
          </a:p>
          <a:p>
            <a:pPr lvl="1">
              <a:lnSpc>
                <a:spcPct val="150000"/>
              </a:lnSpc>
            </a:pPr>
            <a:r>
              <a:rPr lang="en-US" altLang="zh-CN" sz="1800" b="1" dirty="0">
                <a:solidFill>
                  <a:srgbClr val="0432FF"/>
                </a:solidFill>
                <a:latin typeface="微软雅黑" panose="020B0503020204020204" pitchFamily="34" charset="-122"/>
                <a:ea typeface="微软雅黑" panose="020B0503020204020204" pitchFamily="34" charset="-122"/>
              </a:rPr>
              <a:t>Week-19,	</a:t>
            </a:r>
            <a:r>
              <a:rPr lang="zh-CN" altLang="en-US" sz="1800" b="1" dirty="0">
                <a:solidFill>
                  <a:srgbClr val="0432FF"/>
                </a:solidFill>
                <a:latin typeface="微软雅黑" panose="020B0503020204020204" pitchFamily="34" charset="-122"/>
                <a:ea typeface="微软雅黑" panose="020B0503020204020204" pitchFamily="34" charset="-122"/>
              </a:rPr>
              <a:t>区块链 与 网络优化、</a:t>
            </a:r>
            <a:r>
              <a:rPr lang="en-US" altLang="zh-CN" sz="1800" b="1" dirty="0">
                <a:solidFill>
                  <a:srgbClr val="0432FF"/>
                </a:solidFill>
                <a:latin typeface="微软雅黑" panose="020B0503020204020204" pitchFamily="34" charset="-122"/>
                <a:ea typeface="微软雅黑" panose="020B0503020204020204" pitchFamily="34" charset="-122"/>
              </a:rPr>
              <a:t>BFT</a:t>
            </a:r>
            <a:r>
              <a:rPr lang="zh-CN" altLang="en-US" sz="1800" b="1" dirty="0">
                <a:solidFill>
                  <a:srgbClr val="0432FF"/>
                </a:solidFill>
                <a:latin typeface="微软雅黑" panose="020B0503020204020204" pitchFamily="34" charset="-122"/>
                <a:ea typeface="微软雅黑" panose="020B0503020204020204" pitchFamily="34" charset="-122"/>
              </a:rPr>
              <a:t>类协议</a:t>
            </a:r>
          </a:p>
          <a:p>
            <a:endParaRPr lang="zh-CN" altLang="en-US" sz="1800" b="1" dirty="0"/>
          </a:p>
        </p:txBody>
      </p:sp>
      <p:pic>
        <p:nvPicPr>
          <p:cNvPr id="6" name="Picture 5"/>
          <p:cNvPicPr>
            <a:picLocks noChangeAspect="1"/>
          </p:cNvPicPr>
          <p:nvPr/>
        </p:nvPicPr>
        <p:blipFill>
          <a:blip r:embed="rId3"/>
          <a:stretch>
            <a:fillRect/>
          </a:stretch>
        </p:blipFill>
        <p:spPr>
          <a:xfrm>
            <a:off x="72967" y="3686536"/>
            <a:ext cx="616066" cy="3621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33759" y="1983743"/>
            <a:ext cx="5014391" cy="3515357"/>
          </a:xfrm>
        </p:spPr>
        <p:txBody>
          <a:bodyPr>
            <a:normAutofit/>
          </a:bodyPr>
          <a:lstStyle/>
          <a:p>
            <a:pPr marL="457200" indent="-457200">
              <a:lnSpc>
                <a:spcPct val="150000"/>
              </a:lnSpc>
              <a:buClrTx/>
              <a:buFont typeface="+mj-lt"/>
              <a:buAutoNum type="arabicPeriod"/>
            </a:pPr>
            <a:r>
              <a:rPr lang="zh-CN" altLang="en-US" sz="2400" dirty="0"/>
              <a:t>区块链的可扩展性</a:t>
            </a:r>
            <a:endParaRPr lang="en-US" altLang="zh-CN" sz="2400" dirty="0"/>
          </a:p>
          <a:p>
            <a:pPr marL="457200" indent="-457200">
              <a:lnSpc>
                <a:spcPct val="150000"/>
              </a:lnSpc>
              <a:buClrTx/>
              <a:buFont typeface="+mj-lt"/>
              <a:buAutoNum type="arabicPeriod"/>
            </a:pPr>
            <a:r>
              <a:rPr lang="zh-CN" altLang="en-US" sz="2400" dirty="0"/>
              <a:t>区块链的扩容</a:t>
            </a:r>
            <a:endParaRPr lang="en-US" altLang="zh-CN" sz="2400" dirty="0"/>
          </a:p>
          <a:p>
            <a:pPr marL="457200" indent="-457200">
              <a:lnSpc>
                <a:spcPct val="150000"/>
              </a:lnSpc>
              <a:buClrTx/>
              <a:buFont typeface="+mj-lt"/>
              <a:buAutoNum type="arabicPeriod"/>
            </a:pPr>
            <a:r>
              <a:rPr lang="zh-CN" altLang="en-US" sz="2400" dirty="0"/>
              <a:t>区块链分片技术简介</a:t>
            </a:r>
            <a:endParaRPr lang="en-US" altLang="zh-CN" sz="2400" dirty="0"/>
          </a:p>
          <a:p>
            <a:pPr marL="457200" indent="-457200">
              <a:lnSpc>
                <a:spcPct val="150000"/>
              </a:lnSpc>
              <a:buClrTx/>
              <a:buFont typeface="+mj-lt"/>
              <a:buAutoNum type="arabicPeriod"/>
            </a:pPr>
            <a:r>
              <a:rPr lang="zh-CN" altLang="en-US" sz="2400" dirty="0"/>
              <a:t>分片技术的挑战</a:t>
            </a:r>
          </a:p>
          <a:p>
            <a:pPr marL="457200" indent="-457200">
              <a:lnSpc>
                <a:spcPct val="150000"/>
              </a:lnSpc>
              <a:buClrTx/>
              <a:buFont typeface="+mj-lt"/>
              <a:buAutoNum type="arabicPeriod"/>
            </a:pPr>
            <a:r>
              <a:rPr lang="zh-CN" altLang="en-US" sz="2400" dirty="0"/>
              <a:t>几篇代表性研究论文</a:t>
            </a:r>
          </a:p>
        </p:txBody>
      </p:sp>
      <p:sp>
        <p:nvSpPr>
          <p:cNvPr id="3" name="标题 2"/>
          <p:cNvSpPr>
            <a:spLocks noGrp="1"/>
          </p:cNvSpPr>
          <p:nvPr>
            <p:ph type="title"/>
          </p:nvPr>
        </p:nvSpPr>
        <p:spPr>
          <a:xfrm>
            <a:off x="446144" y="1098000"/>
            <a:ext cx="7886700" cy="854073"/>
          </a:xfrm>
        </p:spPr>
        <p:txBody>
          <a:bodyPr/>
          <a:lstStyle/>
          <a:p>
            <a:pPr algn="ctr"/>
            <a:r>
              <a:rPr lang="zh-CN" altLang="en-US" dirty="0"/>
              <a:t>目录</a:t>
            </a:r>
          </a:p>
        </p:txBody>
      </p:sp>
      <p:pic>
        <p:nvPicPr>
          <p:cNvPr id="5" name="Picture 4"/>
          <p:cNvPicPr>
            <a:picLocks noChangeAspect="1"/>
          </p:cNvPicPr>
          <p:nvPr/>
        </p:nvPicPr>
        <p:blipFill>
          <a:blip r:embed="rId3"/>
          <a:stretch>
            <a:fillRect/>
          </a:stretch>
        </p:blipFill>
        <p:spPr>
          <a:xfrm>
            <a:off x="1609667" y="2869305"/>
            <a:ext cx="616066" cy="3621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区块链扩容</a:t>
            </a:r>
            <a:endParaRPr lang="en-US" dirty="0"/>
          </a:p>
        </p:txBody>
      </p:sp>
      <p:sp>
        <p:nvSpPr>
          <p:cNvPr id="3" name="Text Placeholder 2"/>
          <p:cNvSpPr>
            <a:spLocks noGrp="1"/>
          </p:cNvSpPr>
          <p:nvPr>
            <p:ph type="body" idx="1"/>
          </p:nvPr>
        </p:nvSpPr>
        <p:spPr/>
        <p:txBody>
          <a:bodyPr/>
          <a:lstStyle/>
          <a:p>
            <a:r>
              <a:rPr lang="en-US" altLang="zh-CN" dirty="0"/>
              <a:t>Part</a:t>
            </a:r>
            <a:r>
              <a:rPr lang="zh-CN" altLang="en-US" dirty="0"/>
              <a:t> </a:t>
            </a:r>
            <a:r>
              <a:rPr lang="en-US" altLang="zh-CN" dirty="0"/>
              <a:t>2</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区块链的扩容技术</a:t>
            </a:r>
            <a:endParaRPr lang="en-US" dirty="0"/>
          </a:p>
        </p:txBody>
      </p:sp>
      <p:sp>
        <p:nvSpPr>
          <p:cNvPr id="3" name="Content Placeholder 2"/>
          <p:cNvSpPr>
            <a:spLocks noGrp="1"/>
          </p:cNvSpPr>
          <p:nvPr>
            <p:ph idx="1"/>
          </p:nvPr>
        </p:nvSpPr>
        <p:spPr/>
        <p:txBody>
          <a:bodyPr/>
          <a:lstStyle/>
          <a:p>
            <a:r>
              <a:rPr lang="zh-CN" altLang="en-US" dirty="0"/>
              <a:t>区块链扩容问题</a:t>
            </a:r>
            <a:endParaRPr lang="en-US" altLang="zh-CN" dirty="0"/>
          </a:p>
          <a:p>
            <a:pPr lvl="1"/>
            <a:r>
              <a:rPr lang="zh-CN" altLang="en-US" sz="2000" dirty="0"/>
              <a:t>狭义：区块容量受限</a:t>
            </a:r>
            <a:endParaRPr lang="en-US" altLang="zh-CN" sz="2000" dirty="0"/>
          </a:p>
          <a:p>
            <a:pPr lvl="1"/>
            <a:r>
              <a:rPr lang="zh-CN" altLang="en-US" sz="2000" dirty="0"/>
              <a:t>广义：将基于区块链技术的系统性能提升到主流支付工具的水准所需要解决的关键问题</a:t>
            </a:r>
            <a:endParaRPr lang="en-US" altLang="zh-CN" sz="2000" dirty="0"/>
          </a:p>
          <a:p>
            <a:endParaRPr lang="en-US" dirty="0"/>
          </a:p>
          <a:p>
            <a:endParaRPr lang="en-US" dirty="0"/>
          </a:p>
          <a:p>
            <a:endParaRPr lang="en-US" dirty="0"/>
          </a:p>
          <a:p>
            <a:r>
              <a:rPr lang="zh-CN" altLang="en-US" dirty="0"/>
              <a:t>技术指标</a:t>
            </a:r>
            <a:endParaRPr lang="en-US" altLang="zh-CN" dirty="0"/>
          </a:p>
          <a:p>
            <a:pPr lvl="1"/>
            <a:r>
              <a:rPr lang="zh-CN" altLang="en-US" sz="2000" dirty="0"/>
              <a:t>交易确认时长</a:t>
            </a:r>
            <a:endParaRPr lang="en-US" altLang="zh-CN" sz="2000" dirty="0"/>
          </a:p>
          <a:p>
            <a:pPr lvl="1"/>
            <a:r>
              <a:rPr lang="en-US" altLang="zh-CN" sz="2000" dirty="0"/>
              <a:t>Bootstrap</a:t>
            </a:r>
            <a:r>
              <a:rPr lang="zh-CN" altLang="en-US" sz="2000" dirty="0"/>
              <a:t> </a:t>
            </a:r>
            <a:r>
              <a:rPr lang="en-US" altLang="zh-CN" sz="2000" dirty="0"/>
              <a:t>Time:</a:t>
            </a:r>
            <a:r>
              <a:rPr lang="zh-CN" altLang="en-US" sz="2000" dirty="0"/>
              <a:t> 新节点下载和验证历史记录的时间</a:t>
            </a:r>
            <a:endParaRPr lang="en-US" altLang="zh-CN" sz="2000" dirty="0"/>
          </a:p>
          <a:p>
            <a:pPr lvl="1"/>
            <a:r>
              <a:rPr lang="en-US" altLang="zh-CN" sz="2000" dirty="0"/>
              <a:t>TPS:</a:t>
            </a:r>
            <a:r>
              <a:rPr lang="zh-CN" altLang="en-US" sz="2000" dirty="0"/>
              <a:t> </a:t>
            </a:r>
            <a:r>
              <a:rPr lang="en-US" altLang="zh-CN" sz="2000" dirty="0"/>
              <a:t>TXs</a:t>
            </a:r>
            <a:r>
              <a:rPr lang="zh-CN" altLang="en-US" sz="2000" dirty="0"/>
              <a:t> </a:t>
            </a:r>
            <a:r>
              <a:rPr lang="en-US" altLang="zh-CN" sz="2000" dirty="0"/>
              <a:t>Per</a:t>
            </a:r>
            <a:r>
              <a:rPr lang="zh-CN" altLang="en-US" sz="2000" dirty="0"/>
              <a:t> </a:t>
            </a:r>
            <a:r>
              <a:rPr lang="en-US" altLang="zh-CN" sz="2000" dirty="0"/>
              <a:t>Second</a:t>
            </a:r>
            <a:endParaRPr lang="en-US" sz="2000" dirty="0"/>
          </a:p>
        </p:txBody>
      </p:sp>
      <p:pic>
        <p:nvPicPr>
          <p:cNvPr id="12290" name="Picture 2" descr="https://oss.cailuw.com/long-post/cad12a70c8b6b7cc43bc5e3b953d19f2?x-oss-process=style%2Fcailu-water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00" y="2616200"/>
            <a:ext cx="4191000" cy="223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区块链的扩容技术</a:t>
            </a:r>
            <a:endParaRPr lang="en-US" dirty="0"/>
          </a:p>
        </p:txBody>
      </p:sp>
      <p:sp>
        <p:nvSpPr>
          <p:cNvPr id="3" name="Content Placeholder 2"/>
          <p:cNvSpPr>
            <a:spLocks noGrp="1"/>
          </p:cNvSpPr>
          <p:nvPr>
            <p:ph idx="1"/>
          </p:nvPr>
        </p:nvSpPr>
        <p:spPr>
          <a:xfrm>
            <a:off x="411163" y="1143000"/>
            <a:ext cx="8318500" cy="1333500"/>
          </a:xfrm>
        </p:spPr>
        <p:txBody>
          <a:bodyPr/>
          <a:lstStyle/>
          <a:p>
            <a:r>
              <a:rPr lang="zh-CN" altLang="en-US" dirty="0"/>
              <a:t>区块大小与区块时间间隔对区块链交易量的约束</a:t>
            </a:r>
            <a:endParaRPr lang="en-US" altLang="zh-CN" dirty="0"/>
          </a:p>
          <a:p>
            <a:pPr lvl="1"/>
            <a:r>
              <a:rPr lang="zh-CN" altLang="en-US" sz="2200" dirty="0"/>
              <a:t>增大 </a:t>
            </a:r>
            <a:r>
              <a:rPr lang="en-US" altLang="zh-CN" sz="2200" dirty="0"/>
              <a:t>block</a:t>
            </a:r>
            <a:r>
              <a:rPr lang="zh-CN" altLang="en-US" sz="2200" dirty="0"/>
              <a:t> </a:t>
            </a:r>
            <a:r>
              <a:rPr lang="en-US" altLang="zh-CN" sz="2200" dirty="0"/>
              <a:t>size</a:t>
            </a:r>
            <a:r>
              <a:rPr lang="zh-CN" altLang="en-US" sz="2200" dirty="0"/>
              <a:t> 会发生什么</a:t>
            </a:r>
            <a:r>
              <a:rPr lang="en-US" altLang="zh-CN" sz="2200" dirty="0"/>
              <a:t>?</a:t>
            </a:r>
          </a:p>
          <a:p>
            <a:pPr lvl="1"/>
            <a:r>
              <a:rPr lang="zh-CN" altLang="en-US" sz="2200" dirty="0"/>
              <a:t>要 降低 </a:t>
            </a:r>
            <a:r>
              <a:rPr lang="en-US" altLang="zh-CN" sz="2200" dirty="0"/>
              <a:t>block</a:t>
            </a:r>
            <a:r>
              <a:rPr lang="zh-CN" altLang="en-US" sz="2200" dirty="0"/>
              <a:t> </a:t>
            </a:r>
            <a:r>
              <a:rPr lang="en-US" altLang="zh-CN" sz="2200" dirty="0"/>
              <a:t>interval,</a:t>
            </a:r>
            <a:r>
              <a:rPr lang="zh-CN" altLang="en-US" sz="2200" dirty="0"/>
              <a:t> 需要做什么？</a:t>
            </a:r>
            <a:endParaRPr lang="en-US" sz="2200" dirty="0"/>
          </a:p>
        </p:txBody>
      </p:sp>
      <p:grpSp>
        <p:nvGrpSpPr>
          <p:cNvPr id="25" name="Group 24"/>
          <p:cNvGrpSpPr/>
          <p:nvPr/>
        </p:nvGrpSpPr>
        <p:grpSpPr>
          <a:xfrm>
            <a:off x="729983" y="3212093"/>
            <a:ext cx="6832600" cy="3112508"/>
            <a:chOff x="990600" y="2146300"/>
            <a:chExt cx="7404100" cy="3352529"/>
          </a:xfrm>
        </p:grpSpPr>
        <p:sp>
          <p:nvSpPr>
            <p:cNvPr id="4" name="Rounded Rectangle 3"/>
            <p:cNvSpPr/>
            <p:nvPr/>
          </p:nvSpPr>
          <p:spPr bwMode="auto">
            <a:xfrm>
              <a:off x="990600" y="2984500"/>
              <a:ext cx="1701800" cy="508000"/>
            </a:xfrm>
            <a:prstGeom prst="roundRect">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90204" pitchFamily="34" charset="0"/>
                </a:rPr>
                <a:t>区块 </a:t>
              </a:r>
              <a:r>
                <a:rPr kumimoji="0" lang="en-US" altLang="zh-CN" sz="2000" b="1" i="0" u="none" strike="noStrike" cap="none" normalizeH="0" baseline="0" dirty="0">
                  <a:ln>
                    <a:noFill/>
                  </a:ln>
                  <a:solidFill>
                    <a:schemeClr val="tx1"/>
                  </a:solidFill>
                  <a:effectLst/>
                  <a:latin typeface="Arial" panose="020B0604020202090204" pitchFamily="34" charset="0"/>
                </a:rPr>
                <a:t>n-1</a:t>
              </a:r>
              <a:endParaRPr kumimoji="0" lang="en-US" sz="2000" b="1" i="0" u="none" strike="noStrike" cap="none" normalizeH="0" baseline="0" dirty="0">
                <a:ln>
                  <a:noFill/>
                </a:ln>
                <a:solidFill>
                  <a:schemeClr val="tx1"/>
                </a:solidFill>
                <a:effectLst/>
                <a:latin typeface="Arial" panose="020B0604020202090204" pitchFamily="34" charset="0"/>
              </a:endParaRPr>
            </a:p>
          </p:txBody>
        </p:sp>
        <p:sp>
          <p:nvSpPr>
            <p:cNvPr id="6" name="Rounded Rectangle 5"/>
            <p:cNvSpPr/>
            <p:nvPr/>
          </p:nvSpPr>
          <p:spPr bwMode="auto">
            <a:xfrm>
              <a:off x="3771900" y="2984500"/>
              <a:ext cx="1701800" cy="508000"/>
            </a:xfrm>
            <a:prstGeom prst="roundRect">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90204" pitchFamily="34" charset="0"/>
                </a:rPr>
                <a:t>区块 </a:t>
              </a:r>
              <a:r>
                <a:rPr kumimoji="0" lang="en-US" altLang="zh-CN" sz="2000" b="1" i="0" u="none" strike="noStrike" cap="none" normalizeH="0" baseline="0" dirty="0">
                  <a:ln>
                    <a:noFill/>
                  </a:ln>
                  <a:solidFill>
                    <a:schemeClr val="tx1"/>
                  </a:solidFill>
                  <a:effectLst/>
                  <a:latin typeface="Arial" panose="020B0604020202090204" pitchFamily="34" charset="0"/>
                </a:rPr>
                <a:t>n</a:t>
              </a:r>
              <a:endParaRPr kumimoji="0" lang="en-US" sz="2000" b="1" i="0" u="none" strike="noStrike" cap="none" normalizeH="0" baseline="0" dirty="0">
                <a:ln>
                  <a:noFill/>
                </a:ln>
                <a:solidFill>
                  <a:schemeClr val="tx1"/>
                </a:solidFill>
                <a:effectLst/>
                <a:latin typeface="Arial" panose="020B0604020202090204" pitchFamily="34" charset="0"/>
              </a:endParaRPr>
            </a:p>
          </p:txBody>
        </p:sp>
        <p:sp>
          <p:nvSpPr>
            <p:cNvPr id="7" name="Rounded Rectangle 6"/>
            <p:cNvSpPr/>
            <p:nvPr/>
          </p:nvSpPr>
          <p:spPr bwMode="auto">
            <a:xfrm>
              <a:off x="6692900" y="2984500"/>
              <a:ext cx="1701800" cy="508000"/>
            </a:xfrm>
            <a:prstGeom prst="roundRect">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90204" pitchFamily="34" charset="0"/>
                </a:rPr>
                <a:t>区块 </a:t>
              </a:r>
              <a:r>
                <a:rPr kumimoji="0" lang="en-US" altLang="zh-CN" sz="2000" b="1" i="0" u="none" strike="noStrike" cap="none" normalizeH="0" baseline="0" dirty="0">
                  <a:ln>
                    <a:noFill/>
                  </a:ln>
                  <a:solidFill>
                    <a:schemeClr val="tx1"/>
                  </a:solidFill>
                  <a:effectLst/>
                  <a:latin typeface="Arial" panose="020B0604020202090204" pitchFamily="34" charset="0"/>
                </a:rPr>
                <a:t>n+1</a:t>
              </a:r>
              <a:endParaRPr kumimoji="0" lang="en-US" sz="2000" b="1" i="0" u="none" strike="noStrike" cap="none" normalizeH="0" baseline="0" dirty="0">
                <a:ln>
                  <a:noFill/>
                </a:ln>
                <a:solidFill>
                  <a:schemeClr val="tx1"/>
                </a:solidFill>
                <a:effectLst/>
                <a:latin typeface="Arial" panose="020B0604020202090204" pitchFamily="34" charset="0"/>
              </a:endParaRPr>
            </a:p>
          </p:txBody>
        </p:sp>
        <p:sp>
          <p:nvSpPr>
            <p:cNvPr id="8" name="Rounded Rectangle 7"/>
            <p:cNvSpPr/>
            <p:nvPr/>
          </p:nvSpPr>
          <p:spPr bwMode="auto">
            <a:xfrm>
              <a:off x="3771900" y="4624349"/>
              <a:ext cx="1701800" cy="874480"/>
            </a:xfrm>
            <a:prstGeom prst="roundRect">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000" b="1" dirty="0">
                  <a:latin typeface="Arial" panose="020B0604020202090204" pitchFamily="34" charset="0"/>
                </a:rPr>
                <a:t>交易</a:t>
              </a:r>
              <a:endParaRPr lang="en-US" altLang="zh-CN" sz="2000" b="1" dirty="0">
                <a:latin typeface="Arial" panose="020B060402020209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2000" b="1" dirty="0">
                  <a:latin typeface="Arial" panose="020B0604020202090204" pitchFamily="34" charset="0"/>
                </a:rPr>
                <a:t>手续费</a:t>
              </a:r>
              <a:endParaRPr kumimoji="0" lang="en-US" sz="2000" b="1" i="0" u="none" strike="noStrike" cap="none" normalizeH="0" baseline="0" dirty="0">
                <a:ln>
                  <a:noFill/>
                </a:ln>
                <a:solidFill>
                  <a:schemeClr val="tx1"/>
                </a:solidFill>
                <a:effectLst/>
                <a:latin typeface="Arial" panose="020B0604020202090204" pitchFamily="34" charset="0"/>
              </a:endParaRPr>
            </a:p>
          </p:txBody>
        </p:sp>
        <p:sp>
          <p:nvSpPr>
            <p:cNvPr id="5" name="Up Arrow 4"/>
            <p:cNvSpPr/>
            <p:nvPr/>
          </p:nvSpPr>
          <p:spPr bwMode="auto">
            <a:xfrm>
              <a:off x="4432300" y="3608349"/>
              <a:ext cx="495300" cy="825500"/>
            </a:xfrm>
            <a:prstGeom prst="upArrow">
              <a:avLst/>
            </a:prstGeom>
            <a:solidFill>
              <a:schemeClr val="accent6">
                <a:lumMod val="20000"/>
                <a:lumOff val="80000"/>
              </a:schemeClr>
            </a:solid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10" name="Up Arrow 9"/>
            <p:cNvSpPr/>
            <p:nvPr/>
          </p:nvSpPr>
          <p:spPr bwMode="auto">
            <a:xfrm rot="5400000">
              <a:off x="4597400" y="1981200"/>
              <a:ext cx="495300" cy="825500"/>
            </a:xfrm>
            <a:prstGeom prst="upArrow">
              <a:avLst/>
            </a:prstGeom>
            <a:solidFill>
              <a:schemeClr val="accent6">
                <a:lumMod val="20000"/>
                <a:lumOff val="80000"/>
              </a:schemeClr>
            </a:solid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sp>
          <p:nvSpPr>
            <p:cNvPr id="9" name="TextBox 8"/>
            <p:cNvSpPr txBox="1"/>
            <p:nvPr/>
          </p:nvSpPr>
          <p:spPr>
            <a:xfrm>
              <a:off x="5449793" y="2212054"/>
              <a:ext cx="633508" cy="369332"/>
            </a:xfrm>
            <a:prstGeom prst="rect">
              <a:avLst/>
            </a:prstGeom>
            <a:noFill/>
          </p:spPr>
          <p:txBody>
            <a:bodyPr wrap="none" rtlCol="0">
              <a:spAutoFit/>
            </a:bodyPr>
            <a:lstStyle/>
            <a:p>
              <a:r>
                <a:rPr lang="en-US" altLang="zh-CN"/>
                <a:t>TPS</a:t>
              </a:r>
              <a:endParaRPr lang="en-US"/>
            </a:p>
          </p:txBody>
        </p:sp>
        <p:sp>
          <p:nvSpPr>
            <p:cNvPr id="11" name="TextBox 10"/>
            <p:cNvSpPr txBox="1"/>
            <p:nvPr/>
          </p:nvSpPr>
          <p:spPr>
            <a:xfrm>
              <a:off x="1116977" y="2317234"/>
              <a:ext cx="1261884" cy="369332"/>
            </a:xfrm>
            <a:prstGeom prst="rect">
              <a:avLst/>
            </a:prstGeom>
            <a:noFill/>
          </p:spPr>
          <p:txBody>
            <a:bodyPr wrap="none" rtlCol="0">
              <a:spAutoFit/>
            </a:bodyPr>
            <a:lstStyle/>
            <a:p>
              <a:r>
                <a:rPr lang="en-US" altLang="zh-CN" dirty="0"/>
                <a:t>Block</a:t>
              </a:r>
              <a:r>
                <a:rPr lang="zh-CN" altLang="en-US" dirty="0"/>
                <a:t> </a:t>
              </a:r>
              <a:r>
                <a:rPr lang="en-US" altLang="zh-CN" dirty="0"/>
                <a:t>Size</a:t>
              </a:r>
              <a:endParaRPr lang="en-US" dirty="0"/>
            </a:p>
          </p:txBody>
        </p:sp>
        <p:sp>
          <p:nvSpPr>
            <p:cNvPr id="13" name="TextBox 12"/>
            <p:cNvSpPr txBox="1"/>
            <p:nvPr/>
          </p:nvSpPr>
          <p:spPr>
            <a:xfrm>
              <a:off x="2652874" y="2317234"/>
              <a:ext cx="1556836" cy="369332"/>
            </a:xfrm>
            <a:prstGeom prst="rect">
              <a:avLst/>
            </a:prstGeom>
            <a:noFill/>
          </p:spPr>
          <p:txBody>
            <a:bodyPr wrap="none" rtlCol="0">
              <a:spAutoFit/>
            </a:bodyPr>
            <a:lstStyle/>
            <a:p>
              <a:r>
                <a:rPr lang="en-US" altLang="zh-CN" dirty="0"/>
                <a:t>Block</a:t>
              </a:r>
              <a:r>
                <a:rPr lang="zh-CN" altLang="en-US" dirty="0"/>
                <a:t> </a:t>
              </a:r>
              <a:r>
                <a:rPr lang="en-US" altLang="zh-CN" dirty="0"/>
                <a:t>interval</a:t>
              </a:r>
              <a:endParaRPr lang="en-US" dirty="0"/>
            </a:p>
          </p:txBody>
        </p:sp>
        <p:cxnSp>
          <p:nvCxnSpPr>
            <p:cNvPr id="14" name="Straight Arrow Connector 13"/>
            <p:cNvCxnSpPr>
              <a:stCxn id="6" idx="1"/>
              <a:endCxn id="4" idx="3"/>
            </p:cNvCxnSpPr>
            <p:nvPr/>
          </p:nvCxnSpPr>
          <p:spPr bwMode="auto">
            <a:xfrm flipH="1">
              <a:off x="2692400" y="3238500"/>
              <a:ext cx="1079500" cy="0"/>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17" name="Straight Arrow Connector 16"/>
            <p:cNvCxnSpPr>
              <a:stCxn id="7" idx="1"/>
              <a:endCxn id="6" idx="3"/>
            </p:cNvCxnSpPr>
            <p:nvPr/>
          </p:nvCxnSpPr>
          <p:spPr bwMode="auto">
            <a:xfrm flipH="1">
              <a:off x="5473700" y="3238500"/>
              <a:ext cx="1219200" cy="0"/>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21" name="Straight Arrow Connector 20"/>
            <p:cNvCxnSpPr>
              <a:stCxn id="11" idx="2"/>
              <a:endCxn id="4" idx="0"/>
            </p:cNvCxnSpPr>
            <p:nvPr/>
          </p:nvCxnSpPr>
          <p:spPr bwMode="auto">
            <a:xfrm>
              <a:off x="1747919" y="2686566"/>
              <a:ext cx="93581" cy="297934"/>
            </a:xfrm>
            <a:prstGeom prst="straightConnector1">
              <a:avLst/>
            </a:prstGeom>
            <a:solidFill>
              <a:schemeClr val="accent1"/>
            </a:solidFill>
            <a:ln w="12700" cap="flat" cmpd="sng" algn="ctr">
              <a:solidFill>
                <a:schemeClr val="tx1"/>
              </a:solidFill>
              <a:prstDash val="solid"/>
              <a:round/>
              <a:headEnd type="none" w="med" len="med"/>
              <a:tailEnd type="triangle"/>
            </a:ln>
          </p:spPr>
        </p:cxnSp>
        <p:sp>
          <p:nvSpPr>
            <p:cNvPr id="23" name="Left Brace 22"/>
            <p:cNvSpPr/>
            <p:nvPr/>
          </p:nvSpPr>
          <p:spPr bwMode="auto">
            <a:xfrm rot="5400000">
              <a:off x="3137141" y="2379665"/>
              <a:ext cx="244470" cy="965200"/>
            </a:xfrm>
            <a:prstGeom prst="leftBrace">
              <a:avLst>
                <a:gd name="adj1" fmla="val 29955"/>
                <a:gd name="adj2" fmla="val 50000"/>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400" b="1" i="0" u="none" strike="noStrike" cap="none" normalizeH="0" baseline="0">
                <a:ln>
                  <a:noFill/>
                </a:ln>
                <a:solidFill>
                  <a:schemeClr val="tx1"/>
                </a:solidFill>
                <a:effectLst/>
                <a:latin typeface="Arial" panose="020B0604020202090204" pitchFamily="34" charset="0"/>
              </a:endParaRPr>
            </a:p>
          </p:txBody>
        </p:sp>
      </p:grpSp>
      <p:pic>
        <p:nvPicPr>
          <p:cNvPr id="27" name="Picture 26"/>
          <p:cNvPicPr>
            <a:picLocks noChangeAspect="1"/>
          </p:cNvPicPr>
          <p:nvPr/>
        </p:nvPicPr>
        <p:blipFill>
          <a:blip r:embed="rId2"/>
          <a:stretch>
            <a:fillRect/>
          </a:stretch>
        </p:blipFill>
        <p:spPr>
          <a:xfrm>
            <a:off x="6250295" y="2006975"/>
            <a:ext cx="2072967" cy="12051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区块链的扩容技术</a:t>
            </a:r>
            <a:endParaRPr lang="en-US" dirty="0"/>
          </a:p>
        </p:txBody>
      </p:sp>
      <p:sp>
        <p:nvSpPr>
          <p:cNvPr id="3" name="Content Placeholder 2"/>
          <p:cNvSpPr>
            <a:spLocks noGrp="1"/>
          </p:cNvSpPr>
          <p:nvPr>
            <p:ph idx="1"/>
          </p:nvPr>
        </p:nvSpPr>
        <p:spPr/>
        <p:txBody>
          <a:bodyPr/>
          <a:lstStyle/>
          <a:p>
            <a:r>
              <a:rPr lang="zh-CN" altLang="en-US" dirty="0"/>
              <a:t>技术框架</a:t>
            </a:r>
            <a:endParaRPr lang="en-US" dirty="0"/>
          </a:p>
        </p:txBody>
      </p:sp>
      <p:pic>
        <p:nvPicPr>
          <p:cNvPr id="6148" name="Picture 4" descr="okenClub 研究院】区块链扩容研究报告- 链闻Chain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4504"/>
            <a:ext cx="7823200" cy="4449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区块链的扩容技术</a:t>
            </a:r>
            <a:endParaRPr lang="en-US" dirty="0"/>
          </a:p>
        </p:txBody>
      </p:sp>
      <p:sp>
        <p:nvSpPr>
          <p:cNvPr id="3" name="Content Placeholder 2"/>
          <p:cNvSpPr>
            <a:spLocks noGrp="1"/>
          </p:cNvSpPr>
          <p:nvPr>
            <p:ph idx="1"/>
          </p:nvPr>
        </p:nvSpPr>
        <p:spPr/>
        <p:txBody>
          <a:bodyPr/>
          <a:lstStyle/>
          <a:p>
            <a:r>
              <a:rPr lang="zh-CN" altLang="en-US" dirty="0"/>
              <a:t>技术框架</a:t>
            </a:r>
            <a:endParaRPr lang="en-US" dirty="0"/>
          </a:p>
        </p:txBody>
      </p:sp>
      <p:pic>
        <p:nvPicPr>
          <p:cNvPr id="8194" name="Picture 2" descr="文读懂区块链链上扩容和链下扩容- 文章详情- 蜂鸟财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463" y="977899"/>
            <a:ext cx="4939793" cy="5613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区块链的扩容技术</a:t>
            </a:r>
            <a:endParaRPr lang="en-US" dirty="0"/>
          </a:p>
        </p:txBody>
      </p:sp>
      <p:sp>
        <p:nvSpPr>
          <p:cNvPr id="3" name="Content Placeholder 2"/>
          <p:cNvSpPr>
            <a:spLocks noGrp="1"/>
          </p:cNvSpPr>
          <p:nvPr>
            <p:ph idx="1"/>
          </p:nvPr>
        </p:nvSpPr>
        <p:spPr/>
        <p:txBody>
          <a:bodyPr/>
          <a:lstStyle/>
          <a:p>
            <a:r>
              <a:rPr lang="zh-CN" altLang="en-US" dirty="0"/>
              <a:t>频率扩容例子 </a:t>
            </a:r>
            <a:r>
              <a:rPr lang="en-US" altLang="zh-CN" dirty="0"/>
              <a:t>——</a:t>
            </a:r>
            <a:r>
              <a:rPr lang="zh-CN" altLang="en-US" dirty="0"/>
              <a:t> </a:t>
            </a:r>
            <a:r>
              <a:rPr lang="en-US" altLang="zh-CN" dirty="0"/>
              <a:t>Bitcoin-NG</a:t>
            </a:r>
          </a:p>
          <a:p>
            <a:pPr lvl="1"/>
            <a:r>
              <a:rPr lang="zh-CN" altLang="en-US" sz="2200" dirty="0"/>
              <a:t>不改变容量、难度</a:t>
            </a:r>
            <a:endParaRPr lang="en-US" altLang="zh-CN" sz="2200" dirty="0"/>
          </a:p>
          <a:p>
            <a:pPr lvl="1"/>
            <a:r>
              <a:rPr lang="zh-CN" altLang="en-US" sz="2200" dirty="0"/>
              <a:t>每一轮的挖矿，</a:t>
            </a:r>
            <a:r>
              <a:rPr lang="en-US" altLang="zh-CN" sz="2200" dirty="0"/>
              <a:t>leader</a:t>
            </a:r>
            <a:r>
              <a:rPr lang="zh-CN" altLang="en-US" sz="2200" dirty="0"/>
              <a:t> 产生更多的 </a:t>
            </a:r>
            <a:r>
              <a:rPr lang="en-US" altLang="zh-CN" sz="2200" dirty="0"/>
              <a:t>Blocks</a:t>
            </a:r>
          </a:p>
          <a:p>
            <a:pPr lvl="2"/>
            <a:r>
              <a:rPr lang="zh-CN" altLang="en-US" sz="1800" dirty="0"/>
              <a:t> 生成一个 正常块，与 很多个 小块</a:t>
            </a:r>
            <a:r>
              <a:rPr lang="en-US" altLang="zh-CN" sz="1800" dirty="0"/>
              <a:t>(micro</a:t>
            </a:r>
            <a:r>
              <a:rPr lang="zh-CN" altLang="en-US" sz="1800" dirty="0"/>
              <a:t> </a:t>
            </a:r>
            <a:r>
              <a:rPr lang="en-US" altLang="zh-CN" sz="1800" dirty="0"/>
              <a:t>blocks)</a:t>
            </a:r>
          </a:p>
          <a:p>
            <a:pPr lvl="1"/>
            <a:r>
              <a:rPr lang="en-US" altLang="zh-CN" sz="2200" dirty="0"/>
              <a:t>Micro</a:t>
            </a:r>
            <a:r>
              <a:rPr lang="zh-CN" altLang="en-US" sz="2200" dirty="0"/>
              <a:t> </a:t>
            </a:r>
            <a:r>
              <a:rPr lang="en-US" altLang="zh-CN" sz="2200" dirty="0"/>
              <a:t>blocks</a:t>
            </a:r>
            <a:r>
              <a:rPr lang="zh-CN" altLang="en-US" sz="2200" dirty="0"/>
              <a:t> 的生成不会额外增加矿工的工作量</a:t>
            </a:r>
            <a:endParaRPr lang="en-US" sz="2200" dirty="0"/>
          </a:p>
        </p:txBody>
      </p:sp>
      <p:pic>
        <p:nvPicPr>
          <p:cNvPr id="14338" name="Picture 2" descr="https://ss3.bdstatic.com/70cFv8Sh_Q1YnxGkpoWK1HF6hhy/it/u=2070986776,2624995551&amp;fm=26&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7377" r="3758"/>
          <a:stretch>
            <a:fillRect/>
          </a:stretch>
        </p:blipFill>
        <p:spPr bwMode="auto">
          <a:xfrm>
            <a:off x="2159000" y="3851024"/>
            <a:ext cx="5130800" cy="211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33759" y="1983743"/>
            <a:ext cx="5014391" cy="3515357"/>
          </a:xfrm>
        </p:spPr>
        <p:txBody>
          <a:bodyPr>
            <a:normAutofit/>
          </a:bodyPr>
          <a:lstStyle/>
          <a:p>
            <a:pPr marL="457200" indent="-457200">
              <a:lnSpc>
                <a:spcPct val="150000"/>
              </a:lnSpc>
              <a:buClrTx/>
              <a:buFont typeface="+mj-lt"/>
              <a:buAutoNum type="arabicPeriod"/>
            </a:pPr>
            <a:r>
              <a:rPr lang="zh-CN" altLang="en-US" sz="2400" dirty="0"/>
              <a:t>区块链的可扩展性</a:t>
            </a:r>
            <a:endParaRPr lang="en-US" altLang="zh-CN" sz="2400" dirty="0"/>
          </a:p>
          <a:p>
            <a:pPr marL="457200" indent="-457200">
              <a:lnSpc>
                <a:spcPct val="150000"/>
              </a:lnSpc>
              <a:buClrTx/>
              <a:buFont typeface="+mj-lt"/>
              <a:buAutoNum type="arabicPeriod"/>
            </a:pPr>
            <a:r>
              <a:rPr lang="zh-CN" altLang="en-US" sz="2400" dirty="0"/>
              <a:t>区块链的扩容</a:t>
            </a:r>
            <a:endParaRPr lang="en-US" altLang="zh-CN" sz="2400" dirty="0"/>
          </a:p>
          <a:p>
            <a:pPr marL="457200" indent="-457200">
              <a:lnSpc>
                <a:spcPct val="150000"/>
              </a:lnSpc>
              <a:buClrTx/>
              <a:buFont typeface="+mj-lt"/>
              <a:buAutoNum type="arabicPeriod"/>
            </a:pPr>
            <a:r>
              <a:rPr lang="zh-CN" altLang="en-US" sz="2400" dirty="0"/>
              <a:t>区块链分片技术简介</a:t>
            </a:r>
            <a:endParaRPr lang="en-US" altLang="zh-CN" sz="2400" dirty="0"/>
          </a:p>
          <a:p>
            <a:pPr marL="457200" indent="-457200">
              <a:lnSpc>
                <a:spcPct val="150000"/>
              </a:lnSpc>
              <a:buClrTx/>
              <a:buFont typeface="+mj-lt"/>
              <a:buAutoNum type="arabicPeriod"/>
            </a:pPr>
            <a:r>
              <a:rPr lang="zh-CN" altLang="en-US" sz="2400" dirty="0"/>
              <a:t>分片技术的挑战</a:t>
            </a:r>
          </a:p>
          <a:p>
            <a:pPr marL="457200" indent="-457200">
              <a:lnSpc>
                <a:spcPct val="150000"/>
              </a:lnSpc>
              <a:buClrTx/>
              <a:buFont typeface="+mj-lt"/>
              <a:buAutoNum type="arabicPeriod"/>
            </a:pPr>
            <a:r>
              <a:rPr lang="zh-CN" altLang="en-US" sz="2400" dirty="0"/>
              <a:t>几篇代表性研究论文</a:t>
            </a:r>
          </a:p>
        </p:txBody>
      </p:sp>
      <p:sp>
        <p:nvSpPr>
          <p:cNvPr id="3" name="标题 2"/>
          <p:cNvSpPr>
            <a:spLocks noGrp="1"/>
          </p:cNvSpPr>
          <p:nvPr>
            <p:ph type="title"/>
          </p:nvPr>
        </p:nvSpPr>
        <p:spPr>
          <a:xfrm>
            <a:off x="446144" y="1098000"/>
            <a:ext cx="7886700" cy="854073"/>
          </a:xfrm>
        </p:spPr>
        <p:txBody>
          <a:bodyPr/>
          <a:lstStyle/>
          <a:p>
            <a:pPr algn="ctr"/>
            <a:r>
              <a:rPr lang="zh-CN" altLang="en-US" dirty="0"/>
              <a:t>目录</a:t>
            </a:r>
          </a:p>
        </p:txBody>
      </p:sp>
      <p:pic>
        <p:nvPicPr>
          <p:cNvPr id="5" name="Picture 4"/>
          <p:cNvPicPr>
            <a:picLocks noChangeAspect="1"/>
          </p:cNvPicPr>
          <p:nvPr/>
        </p:nvPicPr>
        <p:blipFill>
          <a:blip r:embed="rId3"/>
          <a:stretch>
            <a:fillRect/>
          </a:stretch>
        </p:blipFill>
        <p:spPr>
          <a:xfrm>
            <a:off x="1596967" y="3468189"/>
            <a:ext cx="616066" cy="3621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区块链分片技术简介</a:t>
            </a:r>
            <a:endParaRPr lang="en-US" dirty="0"/>
          </a:p>
        </p:txBody>
      </p:sp>
      <p:sp>
        <p:nvSpPr>
          <p:cNvPr id="3" name="Text Placeholder 2"/>
          <p:cNvSpPr>
            <a:spLocks noGrp="1"/>
          </p:cNvSpPr>
          <p:nvPr>
            <p:ph type="body" idx="1"/>
          </p:nvPr>
        </p:nvSpPr>
        <p:spPr/>
        <p:txBody>
          <a:bodyPr/>
          <a:lstStyle/>
          <a:p>
            <a:r>
              <a:rPr lang="en-US" altLang="zh-CN" dirty="0"/>
              <a:t>Part</a:t>
            </a:r>
            <a:r>
              <a:rPr lang="zh-CN" altLang="en-US" dirty="0"/>
              <a:t> </a:t>
            </a:r>
            <a:r>
              <a:rPr lang="en-US" altLang="zh-CN" dirty="0"/>
              <a:t>3</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3" name="文本框 2"/>
          <p:cNvSpPr txBox="1"/>
          <p:nvPr/>
        </p:nvSpPr>
        <p:spPr>
          <a:xfrm>
            <a:off x="470655" y="1096804"/>
            <a:ext cx="8162449" cy="1881669"/>
          </a:xfrm>
          <a:prstGeom prst="rect">
            <a:avLst/>
          </a:prstGeom>
          <a:noFill/>
        </p:spPr>
        <p:txBody>
          <a:bodyPr wrap="square" rtlCol="0">
            <a:spAutoFit/>
          </a:bodyPr>
          <a:lstStyle/>
          <a:p>
            <a:pPr marL="457200" indent="-457200">
              <a:lnSpc>
                <a:spcPct val="150000"/>
              </a:lnSpc>
              <a:buFont typeface="Courier New" panose="02070409020205090404" charset="0"/>
              <a:buChar char="o"/>
            </a:pPr>
            <a:r>
              <a:rPr lang="zh-CN" altLang="en-US" sz="2000" b="1" dirty="0">
                <a:latin typeface="微软雅黑 Light" panose="020B0502040204020203" pitchFamily="34" charset="-122"/>
                <a:ea typeface="微软雅黑 Light" panose="020B0502040204020203" pitchFamily="34" charset="-122"/>
              </a:rPr>
              <a:t>来源于</a:t>
            </a:r>
            <a:r>
              <a:rPr lang="zh-CN" altLang="en-US" sz="2000" dirty="0">
                <a:latin typeface="微软雅黑 Light" panose="020B0502040204020203" pitchFamily="34" charset="-122"/>
                <a:ea typeface="微软雅黑 Light" panose="020B0502040204020203" pitchFamily="34" charset="-122"/>
              </a:rPr>
              <a:t>：数据库的传统扩容技术， 主要用于大型商业数据库的优化。</a:t>
            </a:r>
            <a:endParaRPr lang="en-US" altLang="zh-CN" sz="2000" dirty="0">
              <a:latin typeface="微软雅黑 Light" panose="020B0502040204020203" pitchFamily="34" charset="-122"/>
              <a:ea typeface="微软雅黑 Light" panose="020B0502040204020203" pitchFamily="34" charset="-122"/>
            </a:endParaRPr>
          </a:p>
          <a:p>
            <a:pPr marL="457200" indent="-457200">
              <a:lnSpc>
                <a:spcPct val="150000"/>
              </a:lnSpc>
              <a:buFont typeface="Courier New" panose="02070409020205090404" charset="0"/>
              <a:buChar char="o"/>
            </a:pPr>
            <a:r>
              <a:rPr lang="en-US" altLang="zh-CN" sz="2000" b="1" dirty="0">
                <a:latin typeface="微软雅黑 Light" panose="020B0502040204020203" pitchFamily="34" charset="-122"/>
                <a:ea typeface="微软雅黑 Light" panose="020B0502040204020203" pitchFamily="34" charset="-122"/>
              </a:rPr>
              <a:t>Idea</a:t>
            </a:r>
            <a:r>
              <a:rPr lang="zh-CN" altLang="en-US" sz="2000" b="1"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 将大型数据库中的数据划分成很多数据分片（</a:t>
            </a:r>
            <a:r>
              <a:rPr lang="en-US" altLang="zh-CN" sz="2000" dirty="0">
                <a:latin typeface="微软雅黑 Light" panose="020B0502040204020203" pitchFamily="34" charset="-122"/>
                <a:ea typeface="微软雅黑 Light" panose="020B0502040204020203" pitchFamily="34" charset="-122"/>
              </a:rPr>
              <a:t>shard</a:t>
            </a:r>
            <a:r>
              <a:rPr lang="zh-CN" altLang="en-US" sz="2000" dirty="0">
                <a:latin typeface="微软雅黑 Light" panose="020B0502040204020203" pitchFamily="34" charset="-122"/>
                <a:ea typeface="微软雅黑 Light" panose="020B0502040204020203" pitchFamily="34" charset="-122"/>
              </a:rPr>
              <a:t>），再将这些数据分片分别存放在不同的服务器中，以减小每个服务器的数据访问压力，从而提高整个数据库系统的性能。</a:t>
            </a:r>
            <a:endParaRPr lang="en-US" altLang="zh-CN" sz="2000" dirty="0">
              <a:latin typeface="微软雅黑 Light" panose="020B0502040204020203" pitchFamily="34" charset="-122"/>
              <a:ea typeface="微软雅黑 Light" panose="020B0502040204020203" pitchFamily="34" charset="-122"/>
            </a:endParaRPr>
          </a:p>
        </p:txBody>
      </p:sp>
      <p:pic>
        <p:nvPicPr>
          <p:cNvPr id="1026" name="Picture 2" descr="ttps://upload-images.jianshu.io/upload_images/13126731-cd01d1f15aa53605?imageMogr2/auto-orient/strip%7C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94" y="3086100"/>
            <a:ext cx="5267325" cy="37719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分片机制的起源</a:t>
            </a:r>
            <a:endParaRPr lang="en-US" kern="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ctrTitle"/>
          </p:nvPr>
        </p:nvSpPr>
        <p:spPr>
          <a:xfrm>
            <a:off x="0" y="1651647"/>
            <a:ext cx="9144000" cy="888683"/>
          </a:xfrm>
        </p:spPr>
        <p:txBody>
          <a:bodyPr>
            <a:normAutofit/>
          </a:bodyPr>
          <a:lstStyle/>
          <a:p>
            <a:pPr algn="ctr"/>
            <a:r>
              <a:rPr lang="zh-CN" altLang="en-US" sz="4800" dirty="0">
                <a:solidFill>
                  <a:srgbClr val="C00000"/>
                </a:solidFill>
                <a:latin typeface="微软雅黑" panose="020B0503020204020204" pitchFamily="34" charset="-122"/>
                <a:ea typeface="微软雅黑" panose="020B0503020204020204" pitchFamily="34" charset="-122"/>
              </a:rPr>
              <a:t>区块链的可扩展性与分片技术</a:t>
            </a:r>
          </a:p>
        </p:txBody>
      </p:sp>
      <p:sp>
        <p:nvSpPr>
          <p:cNvPr id="12" name="副标题 2"/>
          <p:cNvSpPr>
            <a:spLocks noGrp="1"/>
          </p:cNvSpPr>
          <p:nvPr>
            <p:ph type="subTitle" idx="1"/>
          </p:nvPr>
        </p:nvSpPr>
        <p:spPr>
          <a:xfrm>
            <a:off x="0" y="3302717"/>
            <a:ext cx="9144000" cy="1829999"/>
          </a:xfrm>
        </p:spPr>
        <p:txBody>
          <a:bodyPr>
            <a:normAutofit/>
          </a:bodyPr>
          <a:lstStyle/>
          <a:p>
            <a:r>
              <a:rPr lang="zh-CN" altLang="en-US" sz="3200" b="1" dirty="0">
                <a:latin typeface="微软雅黑" panose="020B0503020204020204" pitchFamily="34" charset="-122"/>
                <a:ea typeface="微软雅黑" panose="020B0503020204020204" pitchFamily="34" charset="-122"/>
              </a:rPr>
              <a:t>陈亮 </a:t>
            </a:r>
            <a:endParaRPr lang="en-US" altLang="zh-CN" sz="3200" b="1" dirty="0">
              <a:latin typeface="微软雅黑" panose="020B0503020204020204" pitchFamily="34" charset="-122"/>
              <a:ea typeface="微软雅黑" panose="020B0503020204020204" pitchFamily="34" charset="-122"/>
            </a:endParaRPr>
          </a:p>
          <a:p>
            <a:pPr>
              <a:spcBef>
                <a:spcPts val="1800"/>
              </a:spcBef>
            </a:pPr>
            <a:r>
              <a:rPr lang="zh-CN" altLang="en-US" dirty="0">
                <a:latin typeface="微软雅黑" panose="020B0503020204020204" pitchFamily="34" charset="-122"/>
                <a:ea typeface="微软雅黑" panose="020B0503020204020204" pitchFamily="34" charset="-122"/>
              </a:rPr>
              <a:t>中山大学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计算机学院</a:t>
            </a:r>
            <a:endParaRPr lang="en-US" altLang="zh-CN"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3"/>
          <a:srcRect l="4245" r="-1"/>
          <a:stretch>
            <a:fillRect/>
          </a:stretch>
        </p:blipFill>
        <p:spPr>
          <a:xfrm>
            <a:off x="4847660" y="5322071"/>
            <a:ext cx="1891145" cy="876061"/>
          </a:xfrm>
          <a:prstGeom prst="rect">
            <a:avLst/>
          </a:prstGeom>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879" y="5477772"/>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0655" y="1046004"/>
            <a:ext cx="8162449" cy="3035446"/>
          </a:xfrm>
          <a:prstGeom prst="rect">
            <a:avLst/>
          </a:prstGeom>
          <a:noFill/>
        </p:spPr>
        <p:txBody>
          <a:bodyPr wrap="square" rtlCol="0">
            <a:spAutoFit/>
          </a:bodyPr>
          <a:lstStyle/>
          <a:p>
            <a:pPr marL="457200" indent="-457200">
              <a:buFont typeface="Courier New" panose="02070409020205090404" charset="0"/>
              <a:buChar char="o"/>
            </a:pPr>
            <a:r>
              <a:rPr lang="zh-CN" altLang="en-US" sz="2625" dirty="0">
                <a:latin typeface="微软雅黑 Light" panose="020B0502040204020203" pitchFamily="34" charset="-122"/>
                <a:ea typeface="微软雅黑 Light" panose="020B0502040204020203" pitchFamily="34" charset="-122"/>
              </a:rPr>
              <a:t>为什么要为区块链分片？</a:t>
            </a:r>
            <a:endParaRPr lang="en-US" altLang="zh-CN" sz="2625" dirty="0">
              <a:latin typeface="微软雅黑 Light" panose="020B0502040204020203" pitchFamily="34" charset="-122"/>
              <a:ea typeface="微软雅黑 Light" panose="020B0502040204020203" pitchFamily="34" charset="-122"/>
            </a:endParaRPr>
          </a:p>
          <a:p>
            <a:pPr marL="800100" lvl="1" indent="-342900">
              <a:lnSpc>
                <a:spcPct val="150000"/>
              </a:lnSpc>
              <a:buFont typeface=".AppleSystemUIFont" charset="-120"/>
              <a:buChar char="-"/>
            </a:pPr>
            <a:r>
              <a:rPr lang="zh-CN" altLang="en-US" sz="2000" dirty="0"/>
              <a:t>网络节点进行的冗余计算量大大减少</a:t>
            </a:r>
            <a:endParaRPr lang="en-US" altLang="zh-CN" sz="2000" dirty="0"/>
          </a:p>
          <a:p>
            <a:pPr marL="800100" lvl="1" indent="-342900">
              <a:lnSpc>
                <a:spcPct val="150000"/>
              </a:lnSpc>
              <a:buFont typeface=".AppleSystemUIFont" charset="-120"/>
              <a:buChar char="-"/>
            </a:pPr>
            <a:r>
              <a:rPr lang="zh-CN" altLang="en-US" sz="2000" dirty="0"/>
              <a:t>每个节点只需对自己分片内的交易进行验证</a:t>
            </a:r>
            <a:endParaRPr lang="en-US" altLang="zh-CN" sz="2000" dirty="0"/>
          </a:p>
          <a:p>
            <a:pPr marL="800100" lvl="1" indent="-342900">
              <a:lnSpc>
                <a:spcPct val="150000"/>
              </a:lnSpc>
              <a:buFont typeface=".AppleSystemUIFont" charset="-120"/>
              <a:buChar char="-"/>
            </a:pPr>
            <a:r>
              <a:rPr lang="zh-CN" altLang="en-US" sz="2000" dirty="0"/>
              <a:t>可节约大量的时间与网络资源，进而完成更多的交易的处理</a:t>
            </a:r>
            <a:endParaRPr lang="zh-CN" altLang="en-US" sz="2000" dirty="0">
              <a:latin typeface="微软雅黑 Light" panose="020B0502040204020203" pitchFamily="34" charset="-122"/>
              <a:ea typeface="微软雅黑 Light" panose="020B0502040204020203" pitchFamily="34" charset="-122"/>
            </a:endParaRPr>
          </a:p>
          <a:p>
            <a:pPr marL="457200" indent="-457200">
              <a:buFont typeface="Courier New" panose="02070409020205090404" charset="0"/>
              <a:buChar char="o"/>
            </a:pPr>
            <a:endParaRPr lang="zh-CN" altLang="en-US" sz="2625" dirty="0">
              <a:latin typeface="微软雅黑 Light" panose="020B0502040204020203" pitchFamily="34" charset="-122"/>
              <a:ea typeface="微软雅黑 Light" panose="020B0502040204020203" pitchFamily="34" charset="-122"/>
            </a:endParaRPr>
          </a:p>
          <a:p>
            <a:pPr marL="457200" indent="-457200">
              <a:buFont typeface="Courier New" panose="02070409020205090404" charset="0"/>
              <a:buChar char="o"/>
            </a:pPr>
            <a:r>
              <a:rPr lang="zh-CN" altLang="en-US" sz="2625" dirty="0">
                <a:latin typeface="微软雅黑 Light" panose="020B0502040204020203" pitchFamily="34" charset="-122"/>
                <a:ea typeface="微软雅黑 Light" panose="020B0502040204020203" pitchFamily="34" charset="-122"/>
              </a:rPr>
              <a:t>如何实现区块链的分片？</a:t>
            </a:r>
          </a:p>
          <a:p>
            <a:endParaRPr lang="en-US" altLang="zh-CN" sz="2250" dirty="0">
              <a:latin typeface="微软雅黑 Light" panose="020B0502040204020203" pitchFamily="34" charset="-122"/>
              <a:ea typeface="微软雅黑 Light" panose="020B0502040204020203" pitchFamily="34" charset="-122"/>
            </a:endParaRPr>
          </a:p>
        </p:txBody>
      </p:sp>
      <p:sp>
        <p:nvSpPr>
          <p:cNvPr id="8"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区块链为什么需要分片机制？</a:t>
            </a:r>
            <a:endParaRPr lang="en-US" kern="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区块链的分片机制</a:t>
            </a:r>
            <a:endParaRPr lang="en-US" dirty="0"/>
          </a:p>
        </p:txBody>
      </p:sp>
      <p:sp>
        <p:nvSpPr>
          <p:cNvPr id="3" name="Content Placeholder 2"/>
          <p:cNvSpPr>
            <a:spLocks noGrp="1"/>
          </p:cNvSpPr>
          <p:nvPr>
            <p:ph idx="1"/>
          </p:nvPr>
        </p:nvSpPr>
        <p:spPr/>
        <p:txBody>
          <a:bodyPr/>
          <a:lstStyle/>
          <a:p>
            <a:pPr marL="0" indent="0">
              <a:lnSpc>
                <a:spcPct val="150000"/>
              </a:lnSpc>
              <a:buNone/>
            </a:pPr>
            <a:r>
              <a:rPr lang="zh-CN" altLang="en-US" sz="2000" dirty="0"/>
              <a:t>分片的核心思想是“分而治之”，将所有节点划分为不同的分组，每个分组就是一个分片。然后将任务进行分组，分配给不同的分片并行处理，从而提高整体区块链的性能。</a:t>
            </a:r>
            <a:endParaRPr lang="en-US" altLang="zh-CN" sz="2000" dirty="0"/>
          </a:p>
        </p:txBody>
      </p:sp>
      <p:pic>
        <p:nvPicPr>
          <p:cNvPr id="4" name="Picture 3"/>
          <p:cNvPicPr>
            <a:picLocks noChangeAspect="1"/>
          </p:cNvPicPr>
          <p:nvPr/>
        </p:nvPicPr>
        <p:blipFill>
          <a:blip r:embed="rId2"/>
          <a:stretch>
            <a:fillRect/>
          </a:stretch>
        </p:blipFill>
        <p:spPr>
          <a:xfrm>
            <a:off x="1968499" y="3289300"/>
            <a:ext cx="7011165" cy="3374189"/>
          </a:xfrm>
          <a:prstGeom prst="rect">
            <a:avLst/>
          </a:prstGeom>
        </p:spPr>
      </p:pic>
      <p:sp>
        <p:nvSpPr>
          <p:cNvPr id="5" name="Rectangle 4"/>
          <p:cNvSpPr/>
          <p:nvPr/>
        </p:nvSpPr>
        <p:spPr>
          <a:xfrm>
            <a:off x="161162" y="3518356"/>
            <a:ext cx="2582038" cy="430887"/>
          </a:xfrm>
          <a:prstGeom prst="rect">
            <a:avLst/>
          </a:prstGeom>
        </p:spPr>
        <p:txBody>
          <a:bodyPr wrap="square">
            <a:spAutoFit/>
          </a:bodyPr>
          <a:lstStyle/>
          <a:p>
            <a:pPr marL="38100" lvl="1"/>
            <a:r>
              <a:rPr lang="en-US" altLang="zh-CN" sz="2200" dirty="0"/>
              <a:t>4</a:t>
            </a:r>
            <a:r>
              <a:rPr lang="zh-CN" altLang="en-US" sz="2200" dirty="0"/>
              <a:t> </a:t>
            </a:r>
            <a:r>
              <a:rPr lang="en-US" altLang="zh-CN" sz="2200" dirty="0"/>
              <a:t>shards:</a:t>
            </a:r>
            <a:r>
              <a:rPr lang="zh-CN" altLang="en-US" sz="2200" dirty="0"/>
              <a:t> </a:t>
            </a:r>
            <a:r>
              <a:rPr lang="en-US" altLang="zh-CN" sz="2200" dirty="0"/>
              <a:t>4</a:t>
            </a:r>
            <a:r>
              <a:rPr lang="zh-CN" altLang="en-US" sz="2200" dirty="0"/>
              <a:t> </a:t>
            </a:r>
            <a:r>
              <a:rPr lang="en-US" altLang="zh-CN" sz="2200" dirty="0"/>
              <a:t>colors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22</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4" name="文本框 3"/>
          <p:cNvSpPr txBox="1"/>
          <p:nvPr/>
        </p:nvSpPr>
        <p:spPr>
          <a:xfrm>
            <a:off x="516375" y="1179522"/>
            <a:ext cx="7759240" cy="5209118"/>
          </a:xfrm>
          <a:prstGeom prst="rect">
            <a:avLst/>
          </a:prstGeom>
          <a:noFill/>
        </p:spPr>
        <p:txBody>
          <a:bodyPr wrap="square" rtlCol="0">
            <a:spAutoFit/>
          </a:bodyPr>
          <a:lstStyle/>
          <a:p>
            <a:pPr marL="214630" indent="-214630">
              <a:buFont typeface="Wingdings" panose="05000000000000000000" charset="0"/>
              <a:buChar char="l"/>
            </a:pPr>
            <a:r>
              <a:rPr lang="zh-CN" altLang="en-US" sz="2250" dirty="0">
                <a:latin typeface="微软雅黑 Light" panose="020B0502040204020203" pitchFamily="34" charset="-122"/>
                <a:ea typeface="微软雅黑 Light" panose="020B0502040204020203" pitchFamily="34" charset="-122"/>
                <a:sym typeface="+mn-ea"/>
              </a:rPr>
              <a:t> </a:t>
            </a:r>
            <a:r>
              <a:rPr lang="zh-CN" altLang="en-US" sz="2250" b="1" dirty="0">
                <a:solidFill>
                  <a:srgbClr val="C00000"/>
                </a:solidFill>
                <a:latin typeface="微软雅黑 Light" panose="020B0502040204020203" pitchFamily="34" charset="-122"/>
                <a:ea typeface="微软雅黑 Light" panose="020B0502040204020203" pitchFamily="34" charset="-122"/>
                <a:sym typeface="+mn-ea"/>
              </a:rPr>
              <a:t>网络分片</a:t>
            </a:r>
            <a:r>
              <a:rPr lang="zh-CN" altLang="en-US" sz="2250" dirty="0">
                <a:latin typeface="微软雅黑 Light" panose="020B0502040204020203" pitchFamily="34" charset="-122"/>
                <a:ea typeface="微软雅黑 Light" panose="020B0502040204020203" pitchFamily="34" charset="-122"/>
                <a:sym typeface="+mn-ea"/>
              </a:rPr>
              <a:t> </a:t>
            </a:r>
            <a:r>
              <a:rPr lang="en-US" altLang="zh-CN" sz="2250" dirty="0">
                <a:latin typeface="微软雅黑 Light" panose="020B0502040204020203" pitchFamily="34" charset="-122"/>
                <a:ea typeface="微软雅黑 Light" panose="020B0502040204020203" pitchFamily="34" charset="-122"/>
                <a:sym typeface="+mn-ea"/>
              </a:rPr>
              <a:t>e.g.,</a:t>
            </a:r>
            <a:r>
              <a:rPr lang="zh-CN" altLang="en-US" sz="2250" dirty="0">
                <a:latin typeface="微软雅黑 Light" panose="020B0502040204020203" pitchFamily="34" charset="-122"/>
                <a:ea typeface="微软雅黑 Light" panose="020B0502040204020203" pitchFamily="34" charset="-122"/>
                <a:sym typeface="+mn-ea"/>
              </a:rPr>
              <a:t> </a:t>
            </a:r>
            <a:r>
              <a:rPr lang="en-US" altLang="zh-CN" sz="2250" dirty="0" err="1">
                <a:latin typeface="微软雅黑 Light" panose="020B0502040204020203" pitchFamily="34" charset="-122"/>
                <a:ea typeface="微软雅黑 Light" panose="020B0502040204020203" pitchFamily="34" charset="-122"/>
                <a:sym typeface="+mn-ea"/>
              </a:rPr>
              <a:t>Elastico</a:t>
            </a:r>
            <a:endParaRPr lang="zh-CN" altLang="en-US" sz="2250" dirty="0">
              <a:latin typeface="微软雅黑 Light" panose="020B0502040204020203" pitchFamily="34" charset="-122"/>
              <a:ea typeface="微软雅黑 Light" panose="020B0502040204020203" pitchFamily="34" charset="-122"/>
              <a:sym typeface="+mn-ea"/>
            </a:endParaRP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对网络节点分片，确保委员会组建过程的节点分配随机性</a:t>
            </a:r>
            <a:endParaRPr lang="en-US" altLang="zh-CN" sz="2000" dirty="0">
              <a:latin typeface="微软雅黑 Light" panose="020B0502040204020203" pitchFamily="34" charset="-122"/>
              <a:ea typeface="微软雅黑 Light" panose="020B0502040204020203" pitchFamily="34" charset="-122"/>
              <a:sym typeface="+mn-ea"/>
            </a:endParaRP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优点：防止恶意节点过度填充单分片个</a:t>
            </a: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缺点：分片结果会受到恶意节点控制</a:t>
            </a:r>
            <a:endParaRPr lang="en-US" altLang="zh-CN" sz="2000" dirty="0">
              <a:latin typeface="微软雅黑 Light" panose="020B0502040204020203" pitchFamily="34" charset="-122"/>
              <a:ea typeface="微软雅黑 Light" panose="020B0502040204020203" pitchFamily="34" charset="-122"/>
              <a:sym typeface="+mn-ea"/>
            </a:endParaRPr>
          </a:p>
          <a:p>
            <a:endParaRPr lang="zh-CN" altLang="en-US" sz="2250" dirty="0">
              <a:latin typeface="微软雅黑 Light" panose="020B0502040204020203" pitchFamily="34" charset="-122"/>
              <a:ea typeface="微软雅黑 Light" panose="020B0502040204020203" pitchFamily="34" charset="-122"/>
              <a:sym typeface="+mn-ea"/>
            </a:endParaRPr>
          </a:p>
          <a:p>
            <a:pPr marL="214630" indent="-214630">
              <a:buFont typeface="Wingdings" panose="05000000000000000000" charset="0"/>
              <a:buChar char="l"/>
            </a:pPr>
            <a:r>
              <a:rPr lang="zh-CN" altLang="en-US" sz="2250" dirty="0">
                <a:latin typeface="微软雅黑 Light" panose="020B0502040204020203" pitchFamily="34" charset="-122"/>
                <a:ea typeface="微软雅黑 Light" panose="020B0502040204020203" pitchFamily="34" charset="-122"/>
                <a:sym typeface="+mn-ea"/>
              </a:rPr>
              <a:t> </a:t>
            </a:r>
            <a:r>
              <a:rPr lang="zh-CN" altLang="en-US" sz="2250" b="1" dirty="0">
                <a:solidFill>
                  <a:srgbClr val="C00000"/>
                </a:solidFill>
                <a:latin typeface="微软雅黑 Light" panose="020B0502040204020203" pitchFamily="34" charset="-122"/>
                <a:ea typeface="微软雅黑 Light" panose="020B0502040204020203" pitchFamily="34" charset="-122"/>
                <a:sym typeface="+mn-ea"/>
              </a:rPr>
              <a:t>交易分片</a:t>
            </a:r>
            <a:r>
              <a:rPr lang="zh-CN" altLang="en-US" sz="2250" dirty="0">
                <a:latin typeface="微软雅黑 Light" panose="020B0502040204020203" pitchFamily="34" charset="-122"/>
                <a:ea typeface="微软雅黑 Light" panose="020B0502040204020203" pitchFamily="34" charset="-122"/>
                <a:sym typeface="+mn-ea"/>
              </a:rPr>
              <a:t>（基于网络分片）</a:t>
            </a:r>
            <a:r>
              <a:rPr lang="en-US" altLang="zh-CN" sz="2250" dirty="0">
                <a:latin typeface="微软雅黑 Light" panose="020B0502040204020203" pitchFamily="34" charset="-122"/>
                <a:ea typeface="微软雅黑 Light" panose="020B0502040204020203" pitchFamily="34" charset="-122"/>
                <a:sym typeface="+mn-ea"/>
              </a:rPr>
              <a:t>e.g.,</a:t>
            </a:r>
            <a:r>
              <a:rPr lang="zh-CN" altLang="en-US" sz="2250" dirty="0">
                <a:latin typeface="微软雅黑 Light" panose="020B0502040204020203" pitchFamily="34" charset="-122"/>
                <a:ea typeface="微软雅黑 Light" panose="020B0502040204020203" pitchFamily="34" charset="-122"/>
                <a:sym typeface="+mn-ea"/>
              </a:rPr>
              <a:t> </a:t>
            </a:r>
            <a:r>
              <a:rPr lang="en-US" altLang="zh-CN" sz="2250" dirty="0" err="1">
                <a:latin typeface="微软雅黑 Light" panose="020B0502040204020203" pitchFamily="34" charset="-122"/>
                <a:ea typeface="微软雅黑 Light" panose="020B0502040204020203" pitchFamily="34" charset="-122"/>
                <a:sym typeface="+mn-ea"/>
              </a:rPr>
              <a:t>Omniledger</a:t>
            </a:r>
            <a:endParaRPr lang="en-US" altLang="zh-CN" sz="2250" dirty="0">
              <a:latin typeface="微软雅黑 Light" panose="020B0502040204020203" pitchFamily="34" charset="-122"/>
              <a:ea typeface="微软雅黑 Light" panose="020B0502040204020203" pitchFamily="34" charset="-122"/>
              <a:sym typeface="+mn-ea"/>
            </a:endParaRP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将交易分配给不同的 网络分片 处理</a:t>
            </a:r>
            <a:r>
              <a:rPr lang="en-US" altLang="zh-CN" sz="2000" dirty="0">
                <a:latin typeface="微软雅黑 Light" panose="020B0502040204020203" pitchFamily="34" charset="-122"/>
                <a:ea typeface="微软雅黑 Light" panose="020B0502040204020203" pitchFamily="34" charset="-122"/>
                <a:sym typeface="+mn-ea"/>
              </a:rPr>
              <a:t>	</a:t>
            </a: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优点：交易可以平行验证</a:t>
            </a: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缺点：大宗交易影响效率</a:t>
            </a:r>
            <a:endParaRPr lang="en-US" altLang="zh-CN" sz="2000" dirty="0">
              <a:latin typeface="微软雅黑 Light" panose="020B0502040204020203" pitchFamily="34" charset="-122"/>
              <a:ea typeface="微软雅黑 Light" panose="020B0502040204020203" pitchFamily="34" charset="-122"/>
              <a:sym typeface="+mn-ea"/>
            </a:endParaRPr>
          </a:p>
          <a:p>
            <a:endParaRPr lang="zh-CN" altLang="en-US" sz="2250" dirty="0">
              <a:latin typeface="微软雅黑 Light" panose="020B0502040204020203" pitchFamily="34" charset="-122"/>
              <a:ea typeface="微软雅黑 Light" panose="020B0502040204020203" pitchFamily="34" charset="-122"/>
              <a:sym typeface="+mn-ea"/>
            </a:endParaRPr>
          </a:p>
          <a:p>
            <a:pPr marL="214630" indent="-214630">
              <a:buFont typeface="Wingdings" panose="05000000000000000000" charset="0"/>
              <a:buChar char="l"/>
            </a:pPr>
            <a:r>
              <a:rPr lang="zh-CN" altLang="en-US" sz="2250" dirty="0">
                <a:latin typeface="微软雅黑 Light" panose="020B0502040204020203" pitchFamily="34" charset="-122"/>
                <a:ea typeface="微软雅黑 Light" panose="020B0502040204020203" pitchFamily="34" charset="-122"/>
                <a:sym typeface="+mn-ea"/>
              </a:rPr>
              <a:t> </a:t>
            </a:r>
            <a:r>
              <a:rPr lang="zh-CN" altLang="en-US" sz="2250" b="1" dirty="0">
                <a:solidFill>
                  <a:srgbClr val="C00000"/>
                </a:solidFill>
                <a:latin typeface="微软雅黑 Light" panose="020B0502040204020203" pitchFamily="34" charset="-122"/>
                <a:ea typeface="微软雅黑 Light" panose="020B0502040204020203" pitchFamily="34" charset="-122"/>
                <a:sym typeface="+mn-ea"/>
              </a:rPr>
              <a:t>状态分片</a:t>
            </a:r>
            <a:r>
              <a:rPr lang="zh-CN" altLang="en-US" sz="2250" dirty="0">
                <a:latin typeface="微软雅黑 Light" panose="020B0502040204020203" pitchFamily="34" charset="-122"/>
                <a:ea typeface="微软雅黑 Light" panose="020B0502040204020203" pitchFamily="34" charset="-122"/>
                <a:sym typeface="+mn-ea"/>
              </a:rPr>
              <a:t> </a:t>
            </a:r>
            <a:r>
              <a:rPr lang="en-US" altLang="zh-CN" sz="2250" dirty="0">
                <a:latin typeface="微软雅黑 Light" panose="020B0502040204020203" pitchFamily="34" charset="-122"/>
                <a:ea typeface="微软雅黑 Light" panose="020B0502040204020203" pitchFamily="34" charset="-122"/>
                <a:sym typeface="+mn-ea"/>
              </a:rPr>
              <a:t>e.g.,</a:t>
            </a:r>
            <a:r>
              <a:rPr lang="zh-CN" altLang="en-US" sz="2250" dirty="0">
                <a:latin typeface="微软雅黑 Light" panose="020B0502040204020203" pitchFamily="34" charset="-122"/>
                <a:ea typeface="微软雅黑 Light" panose="020B0502040204020203" pitchFamily="34" charset="-122"/>
                <a:sym typeface="+mn-ea"/>
              </a:rPr>
              <a:t> </a:t>
            </a:r>
            <a:r>
              <a:rPr lang="en-US" altLang="zh-CN" sz="2250" dirty="0" err="1">
                <a:latin typeface="微软雅黑 Light" panose="020B0502040204020203" pitchFamily="34" charset="-122"/>
                <a:ea typeface="微软雅黑 Light" panose="020B0502040204020203" pitchFamily="34" charset="-122"/>
                <a:sym typeface="+mn-ea"/>
              </a:rPr>
              <a:t>SharPer</a:t>
            </a:r>
            <a:endParaRPr lang="en-US" altLang="zh-CN" sz="2250" dirty="0">
              <a:latin typeface="微软雅黑 Light" panose="020B0502040204020203" pitchFamily="34" charset="-122"/>
              <a:ea typeface="微软雅黑 Light" panose="020B0502040204020203" pitchFamily="34" charset="-122"/>
              <a:sym typeface="+mn-ea"/>
            </a:endParaRPr>
          </a:p>
          <a:p>
            <a:pPr marL="800100" lvl="1" indent="-342900">
              <a:buFont typeface=".AppleSystemUIFont" charset="-120"/>
              <a:buChar char="-"/>
            </a:pPr>
            <a:r>
              <a:rPr lang="zh-CN" altLang="en-US" sz="2000" dirty="0"/>
              <a:t>状态分片的关键是将整个区块链网络的所有“状态”进行分散存储，让不同的“状态分片”存储不同的部分</a:t>
            </a:r>
            <a:endParaRPr lang="en-US" altLang="zh-CN" sz="2000" dirty="0">
              <a:latin typeface="微软雅黑 Light" panose="020B0502040204020203" pitchFamily="34" charset="-122"/>
              <a:ea typeface="微软雅黑 Light" panose="020B0502040204020203" pitchFamily="34" charset="-122"/>
              <a:sym typeface="+mn-ea"/>
            </a:endParaRP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优点：减少各个分片内节点存储的压力</a:t>
            </a:r>
          </a:p>
          <a:p>
            <a:pPr marL="800100" lvl="1" indent="-342900">
              <a:buFont typeface=".AppleSystemUIFont" charset="-120"/>
              <a:buChar char="-"/>
            </a:pPr>
            <a:r>
              <a:rPr lang="zh-CN" altLang="en-US" sz="2000" dirty="0">
                <a:latin typeface="微软雅黑 Light" panose="020B0502040204020203" pitchFamily="34" charset="-122"/>
                <a:ea typeface="微软雅黑 Light" panose="020B0502040204020203" pitchFamily="34" charset="-122"/>
                <a:sym typeface="+mn-ea"/>
              </a:rPr>
              <a:t>缺点：频繁跨片通信，数据可用性受限，网络节点重新调整带来的动荡性</a:t>
            </a:r>
            <a:endParaRPr lang="zh-CN" altLang="en-US" sz="2000" dirty="0">
              <a:latin typeface="微软雅黑 Light" panose="020B0502040204020203" pitchFamily="34" charset="-122"/>
              <a:ea typeface="微软雅黑 Light" panose="020B0502040204020203" pitchFamily="34" charset="-122"/>
            </a:endParaRPr>
          </a:p>
        </p:txBody>
      </p:sp>
      <p:sp>
        <p:nvSpPr>
          <p:cNvPr id="9" name="Title 1"/>
          <p:cNvSpPr txBox="1"/>
          <p:nvPr/>
        </p:nvSpPr>
        <p:spPr>
          <a:xfrm>
            <a:off x="373903" y="215007"/>
            <a:ext cx="7886700" cy="598101"/>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当前，区块链分片技术的分类</a:t>
            </a:r>
            <a:endParaRPr lang="en-US" kern="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03" y="215007"/>
            <a:ext cx="7886700" cy="598101"/>
          </a:xfrm>
        </p:spPr>
        <p:txBody>
          <a:bodyPr/>
          <a:lstStyle/>
          <a:p>
            <a:r>
              <a:rPr lang="zh-CN" altLang="en-US" dirty="0"/>
              <a:t>区块链分片类型 </a:t>
            </a:r>
            <a:r>
              <a:rPr lang="en-US" altLang="zh-CN" dirty="0"/>
              <a:t>–</a:t>
            </a:r>
            <a:r>
              <a:rPr lang="zh-CN" altLang="en-US" dirty="0"/>
              <a:t> 网络分片</a:t>
            </a:r>
            <a:endParaRPr lang="en-US" dirty="0"/>
          </a:p>
        </p:txBody>
      </p:sp>
      <p:sp>
        <p:nvSpPr>
          <p:cNvPr id="3" name="Content Placeholder 2"/>
          <p:cNvSpPr>
            <a:spLocks noGrp="1"/>
          </p:cNvSpPr>
          <p:nvPr>
            <p:ph idx="1"/>
          </p:nvPr>
        </p:nvSpPr>
        <p:spPr>
          <a:xfrm>
            <a:off x="488950" y="1288633"/>
            <a:ext cx="8219515" cy="2606030"/>
          </a:xfrm>
        </p:spPr>
        <p:txBody>
          <a:bodyPr/>
          <a:lstStyle/>
          <a:p>
            <a:r>
              <a:rPr lang="en-US" altLang="zh-CN" dirty="0"/>
              <a:t>Type</a:t>
            </a:r>
            <a:r>
              <a:rPr lang="zh-CN" altLang="en-US" dirty="0"/>
              <a:t> </a:t>
            </a:r>
            <a:r>
              <a:rPr lang="en-US" altLang="zh-CN" dirty="0"/>
              <a:t>1:</a:t>
            </a:r>
          </a:p>
          <a:p>
            <a:pPr marL="685800" lvl="1">
              <a:lnSpc>
                <a:spcPct val="150000"/>
              </a:lnSpc>
              <a:buFont typeface="+mj-lt"/>
              <a:buAutoNum type="arabicPeriod"/>
            </a:pPr>
            <a:r>
              <a:rPr lang="en-US" altLang="zh-CN" dirty="0">
                <a:solidFill>
                  <a:srgbClr val="0432FF"/>
                </a:solidFill>
              </a:rPr>
              <a:t>Network</a:t>
            </a:r>
            <a:r>
              <a:rPr lang="zh-CN" altLang="en-US" dirty="0">
                <a:solidFill>
                  <a:srgbClr val="0432FF"/>
                </a:solidFill>
              </a:rPr>
              <a:t> </a:t>
            </a:r>
            <a:r>
              <a:rPr lang="en-US" altLang="zh-CN" dirty="0" err="1">
                <a:solidFill>
                  <a:srgbClr val="0432FF"/>
                </a:solidFill>
              </a:rPr>
              <a:t>sharding</a:t>
            </a:r>
            <a:endParaRPr lang="en-US" altLang="zh-CN" dirty="0">
              <a:solidFill>
                <a:srgbClr val="0432FF"/>
              </a:solidFill>
            </a:endParaRPr>
          </a:p>
          <a:p>
            <a:pPr lvl="2">
              <a:lnSpc>
                <a:spcPct val="150000"/>
              </a:lnSpc>
            </a:pPr>
            <a:r>
              <a:rPr lang="en-US" altLang="zh-CN" dirty="0"/>
              <a:t>Divide the </a:t>
            </a:r>
            <a:r>
              <a:rPr lang="en-US" altLang="zh-CN" dirty="0">
                <a:solidFill>
                  <a:srgbClr val="C00000"/>
                </a:solidFill>
              </a:rPr>
              <a:t>blockchain nodes/miners </a:t>
            </a:r>
            <a:r>
              <a:rPr lang="en-US" altLang="zh-CN" dirty="0"/>
              <a:t>into small groups,</a:t>
            </a:r>
            <a:r>
              <a:rPr lang="zh-CN" altLang="en-US" dirty="0"/>
              <a:t> </a:t>
            </a:r>
            <a:r>
              <a:rPr lang="en-US" altLang="zh-CN" dirty="0"/>
              <a:t>each</a:t>
            </a:r>
            <a:r>
              <a:rPr lang="zh-CN" altLang="en-US" dirty="0"/>
              <a:t> </a:t>
            </a:r>
            <a:r>
              <a:rPr lang="en-US" altLang="zh-CN" dirty="0"/>
              <a:t>is called</a:t>
            </a:r>
            <a:r>
              <a:rPr lang="zh-CN" altLang="en-US" dirty="0"/>
              <a:t> </a:t>
            </a:r>
            <a:r>
              <a:rPr lang="en-US" altLang="zh-CN" dirty="0"/>
              <a:t>a</a:t>
            </a:r>
            <a:r>
              <a:rPr lang="zh-CN" altLang="en-US" dirty="0"/>
              <a:t> </a:t>
            </a:r>
            <a:r>
              <a:rPr lang="en-US" altLang="zh-CN" i="1" dirty="0">
                <a:solidFill>
                  <a:srgbClr val="C00000"/>
                </a:solidFill>
              </a:rPr>
              <a:t>network shard</a:t>
            </a:r>
          </a:p>
          <a:p>
            <a:pPr lvl="2">
              <a:lnSpc>
                <a:spcPct val="150000"/>
              </a:lnSpc>
            </a:pPr>
            <a:r>
              <a:rPr lang="en-US" altLang="zh-CN" dirty="0"/>
              <a:t>The foundation of</a:t>
            </a:r>
            <a:r>
              <a:rPr lang="zh-CN" altLang="en-US" i="1" dirty="0">
                <a:solidFill>
                  <a:srgbClr val="7030A0"/>
                </a:solidFill>
              </a:rPr>
              <a:t> </a:t>
            </a:r>
            <a:r>
              <a:rPr lang="en-US" altLang="zh-CN" i="1" dirty="0">
                <a:solidFill>
                  <a:srgbClr val="7030A0"/>
                </a:solidFill>
              </a:rPr>
              <a:t>the</a:t>
            </a:r>
            <a:r>
              <a:rPr lang="zh-CN" altLang="en-US" i="1" dirty="0">
                <a:solidFill>
                  <a:srgbClr val="7030A0"/>
                </a:solidFill>
              </a:rPr>
              <a:t> </a:t>
            </a:r>
            <a:r>
              <a:rPr lang="en-US" altLang="zh-CN" i="1" dirty="0">
                <a:solidFill>
                  <a:srgbClr val="7030A0"/>
                </a:solidFill>
              </a:rPr>
              <a:t>other</a:t>
            </a:r>
            <a:r>
              <a:rPr lang="zh-CN" altLang="en-US" i="1" dirty="0">
                <a:solidFill>
                  <a:srgbClr val="7030A0"/>
                </a:solidFill>
              </a:rPr>
              <a:t> </a:t>
            </a:r>
            <a:r>
              <a:rPr lang="en-US" altLang="zh-CN" i="1" dirty="0">
                <a:solidFill>
                  <a:srgbClr val="7030A0"/>
                </a:solidFill>
              </a:rPr>
              <a:t>two </a:t>
            </a:r>
            <a:r>
              <a:rPr lang="en-US" altLang="zh-CN" i="1" dirty="0" err="1">
                <a:solidFill>
                  <a:srgbClr val="7030A0"/>
                </a:solidFill>
              </a:rPr>
              <a:t>shardings</a:t>
            </a:r>
            <a:r>
              <a:rPr lang="en-US" altLang="zh-CN" i="1" dirty="0">
                <a:solidFill>
                  <a:srgbClr val="7030A0"/>
                </a:solidFill>
              </a:rPr>
              <a:t> </a:t>
            </a:r>
          </a:p>
          <a:p>
            <a:endParaRPr lang="en-US" dirty="0"/>
          </a:p>
        </p:txBody>
      </p:sp>
      <p:sp>
        <p:nvSpPr>
          <p:cNvPr id="4" name="Slide Number Placeholder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23</a:t>
            </a:fld>
            <a:endParaRPr lang="zh-CN" altLang="en-US"/>
          </a:p>
        </p:txBody>
      </p:sp>
      <p:pic>
        <p:nvPicPr>
          <p:cNvPr id="5" name="图片 4"/>
          <p:cNvPicPr>
            <a:picLocks noChangeAspect="1"/>
          </p:cNvPicPr>
          <p:nvPr/>
        </p:nvPicPr>
        <p:blipFill>
          <a:blip r:embed="rId2"/>
          <a:stretch>
            <a:fillRect/>
          </a:stretch>
        </p:blipFill>
        <p:spPr>
          <a:xfrm>
            <a:off x="1881355" y="4560689"/>
            <a:ext cx="5049596" cy="15281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03" y="215007"/>
            <a:ext cx="7886700" cy="598101"/>
          </a:xfrm>
        </p:spPr>
        <p:txBody>
          <a:bodyPr/>
          <a:lstStyle/>
          <a:p>
            <a:r>
              <a:rPr lang="zh-CN" altLang="en-US" dirty="0"/>
              <a:t>区块链分片类型 </a:t>
            </a:r>
            <a:r>
              <a:rPr lang="en-US" altLang="zh-CN" dirty="0"/>
              <a:t>–</a:t>
            </a:r>
            <a:r>
              <a:rPr lang="zh-CN" altLang="en-US" dirty="0"/>
              <a:t> 交易分片</a:t>
            </a:r>
            <a:endParaRPr lang="en-US" dirty="0"/>
          </a:p>
        </p:txBody>
      </p:sp>
      <p:sp>
        <p:nvSpPr>
          <p:cNvPr id="4" name="Slide Number Placeholder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24</a:t>
            </a:fld>
            <a:endParaRPr lang="zh-CN" altLang="en-US"/>
          </a:p>
        </p:txBody>
      </p:sp>
      <p:sp>
        <p:nvSpPr>
          <p:cNvPr id="7" name="Content Placeholder 2"/>
          <p:cNvSpPr>
            <a:spLocks noGrp="1"/>
          </p:cNvSpPr>
          <p:nvPr>
            <p:ph idx="1"/>
          </p:nvPr>
        </p:nvSpPr>
        <p:spPr>
          <a:xfrm>
            <a:off x="0" y="1202488"/>
            <a:ext cx="4061456" cy="4068011"/>
          </a:xfrm>
        </p:spPr>
        <p:txBody>
          <a:bodyPr/>
          <a:lstStyle/>
          <a:p>
            <a:pPr marL="457200" lvl="1" indent="0">
              <a:buNone/>
            </a:pPr>
            <a:r>
              <a:rPr lang="en-US" altLang="zh-CN" dirty="0">
                <a:solidFill>
                  <a:srgbClr val="0432FF"/>
                </a:solidFill>
              </a:rPr>
              <a:t>Type</a:t>
            </a:r>
            <a:r>
              <a:rPr lang="zh-CN" altLang="en-US" dirty="0">
                <a:solidFill>
                  <a:srgbClr val="0432FF"/>
                </a:solidFill>
              </a:rPr>
              <a:t> </a:t>
            </a:r>
            <a:r>
              <a:rPr lang="en-US" altLang="zh-CN" dirty="0">
                <a:solidFill>
                  <a:srgbClr val="0432FF"/>
                </a:solidFill>
              </a:rPr>
              <a:t>2:</a:t>
            </a:r>
            <a:r>
              <a:rPr lang="zh-CN" altLang="en-US" dirty="0">
                <a:solidFill>
                  <a:srgbClr val="0432FF"/>
                </a:solidFill>
              </a:rPr>
              <a:t> </a:t>
            </a:r>
            <a:r>
              <a:rPr lang="en-US" altLang="zh-CN" dirty="0">
                <a:solidFill>
                  <a:srgbClr val="0432FF"/>
                </a:solidFill>
              </a:rPr>
              <a:t>Transaction </a:t>
            </a:r>
            <a:r>
              <a:rPr lang="en-US" altLang="zh-CN" dirty="0" err="1">
                <a:solidFill>
                  <a:srgbClr val="0432FF"/>
                </a:solidFill>
              </a:rPr>
              <a:t>sharding</a:t>
            </a:r>
            <a:endParaRPr lang="en-US" altLang="zh-CN" dirty="0">
              <a:solidFill>
                <a:srgbClr val="0432FF"/>
              </a:solidFill>
            </a:endParaRPr>
          </a:p>
          <a:p>
            <a:pPr lvl="2">
              <a:lnSpc>
                <a:spcPct val="100000"/>
              </a:lnSpc>
            </a:pPr>
            <a:r>
              <a:rPr lang="en-US" b="1" dirty="0"/>
              <a:t>Divide</a:t>
            </a:r>
            <a:r>
              <a:rPr lang="en-US" dirty="0"/>
              <a:t> </a:t>
            </a:r>
            <a:r>
              <a:rPr lang="en-US" altLang="zh-CN" dirty="0"/>
              <a:t>TXs</a:t>
            </a:r>
            <a:r>
              <a:rPr lang="zh-CN" altLang="en-US" dirty="0"/>
              <a:t> </a:t>
            </a:r>
            <a:r>
              <a:rPr lang="en-US" dirty="0"/>
              <a:t>into different</a:t>
            </a:r>
            <a:r>
              <a:rPr lang="zh-CN" altLang="en-US" dirty="0"/>
              <a:t> </a:t>
            </a:r>
            <a:r>
              <a:rPr lang="en-US" altLang="zh-CN" dirty="0"/>
              <a:t>disjoint</a:t>
            </a:r>
            <a:r>
              <a:rPr lang="zh-CN" altLang="en-US" dirty="0"/>
              <a:t> </a:t>
            </a:r>
            <a:r>
              <a:rPr lang="en-US" altLang="zh-CN" dirty="0"/>
              <a:t>sets</a:t>
            </a:r>
            <a:r>
              <a:rPr lang="zh-CN" altLang="en-US" dirty="0"/>
              <a:t> </a:t>
            </a:r>
            <a:r>
              <a:rPr lang="en-US" altLang="zh-CN" dirty="0"/>
              <a:t>of</a:t>
            </a:r>
            <a:r>
              <a:rPr lang="zh-CN" altLang="en-US" dirty="0"/>
              <a:t> </a:t>
            </a:r>
            <a:r>
              <a:rPr lang="en-US" altLang="zh-CN" dirty="0"/>
              <a:t>TXs,</a:t>
            </a:r>
            <a:r>
              <a:rPr lang="zh-CN" altLang="en-US" dirty="0"/>
              <a:t> </a:t>
            </a:r>
            <a:r>
              <a:rPr lang="en-US" altLang="zh-CN" dirty="0"/>
              <a:t>each</a:t>
            </a:r>
            <a:r>
              <a:rPr lang="zh-CN" altLang="en-US" dirty="0"/>
              <a:t> </a:t>
            </a:r>
            <a:r>
              <a:rPr lang="en-US" altLang="zh-CN" dirty="0"/>
              <a:t>set</a:t>
            </a:r>
            <a:r>
              <a:rPr lang="zh-CN" altLang="en-US" dirty="0"/>
              <a:t> </a:t>
            </a:r>
            <a:r>
              <a:rPr lang="en-US" altLang="zh-CN" dirty="0"/>
              <a:t>is</a:t>
            </a:r>
            <a:r>
              <a:rPr lang="zh-CN" altLang="en-US" dirty="0"/>
              <a:t> </a:t>
            </a:r>
            <a:r>
              <a:rPr lang="en-US" altLang="zh-CN" dirty="0"/>
              <a:t>called</a:t>
            </a:r>
            <a:r>
              <a:rPr lang="zh-CN" altLang="en-US" dirty="0"/>
              <a:t> </a:t>
            </a:r>
            <a:r>
              <a:rPr lang="en-US" altLang="zh-CN" dirty="0"/>
              <a:t>a</a:t>
            </a:r>
            <a:r>
              <a:rPr lang="zh-CN" altLang="en-US" dirty="0"/>
              <a:t> </a:t>
            </a:r>
            <a:r>
              <a:rPr lang="en-US" altLang="zh-CN" i="1" dirty="0">
                <a:solidFill>
                  <a:srgbClr val="C00000"/>
                </a:solidFill>
              </a:rPr>
              <a:t>TX</a:t>
            </a:r>
            <a:r>
              <a:rPr lang="en-US" i="1" dirty="0">
                <a:solidFill>
                  <a:srgbClr val="C00000"/>
                </a:solidFill>
              </a:rPr>
              <a:t> shard</a:t>
            </a:r>
          </a:p>
        </p:txBody>
      </p:sp>
      <p:grpSp>
        <p:nvGrpSpPr>
          <p:cNvPr id="10" name="Group 9"/>
          <p:cNvGrpSpPr/>
          <p:nvPr/>
        </p:nvGrpSpPr>
        <p:grpSpPr>
          <a:xfrm>
            <a:off x="4495440" y="1854199"/>
            <a:ext cx="3925019" cy="4222457"/>
            <a:chOff x="4495440" y="1854199"/>
            <a:chExt cx="3925019" cy="4222457"/>
          </a:xfrm>
        </p:grpSpPr>
        <p:pic>
          <p:nvPicPr>
            <p:cNvPr id="8" name="图片 170"/>
            <p:cNvPicPr>
              <a:picLocks noChangeAspect="1"/>
            </p:cNvPicPr>
            <p:nvPr/>
          </p:nvPicPr>
          <p:blipFill>
            <a:blip r:embed="rId2"/>
            <a:stretch>
              <a:fillRect/>
            </a:stretch>
          </p:blipFill>
          <p:spPr>
            <a:xfrm>
              <a:off x="4495440" y="1854199"/>
              <a:ext cx="3925019" cy="4222457"/>
            </a:xfrm>
            <a:prstGeom prst="rect">
              <a:avLst/>
            </a:prstGeom>
          </p:spPr>
        </p:pic>
        <p:sp>
          <p:nvSpPr>
            <p:cNvPr id="9" name="矩形: 圆角 23"/>
            <p:cNvSpPr/>
            <p:nvPr/>
          </p:nvSpPr>
          <p:spPr>
            <a:xfrm>
              <a:off x="5270500" y="4480244"/>
              <a:ext cx="2692400" cy="6505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03" y="215007"/>
            <a:ext cx="7886700" cy="598101"/>
          </a:xfrm>
        </p:spPr>
        <p:txBody>
          <a:bodyPr/>
          <a:lstStyle/>
          <a:p>
            <a:r>
              <a:rPr lang="zh-CN" altLang="en-US" dirty="0"/>
              <a:t>区块链分片类型 </a:t>
            </a:r>
            <a:r>
              <a:rPr lang="en-US" altLang="zh-CN" dirty="0"/>
              <a:t>–</a:t>
            </a:r>
            <a:r>
              <a:rPr lang="zh-CN" altLang="en-US" dirty="0"/>
              <a:t> 状态分片</a:t>
            </a:r>
            <a:endParaRPr lang="en-US" dirty="0"/>
          </a:p>
        </p:txBody>
      </p:sp>
      <p:sp>
        <p:nvSpPr>
          <p:cNvPr id="7" name="Content Placeholder 2"/>
          <p:cNvSpPr>
            <a:spLocks noGrp="1"/>
          </p:cNvSpPr>
          <p:nvPr>
            <p:ph idx="1"/>
          </p:nvPr>
        </p:nvSpPr>
        <p:spPr>
          <a:xfrm>
            <a:off x="-1" y="1202489"/>
            <a:ext cx="8260603" cy="1896312"/>
          </a:xfrm>
        </p:spPr>
        <p:txBody>
          <a:bodyPr/>
          <a:lstStyle/>
          <a:p>
            <a:pPr marL="457200" lvl="1" indent="0">
              <a:buNone/>
            </a:pPr>
            <a:r>
              <a:rPr lang="en-US" altLang="zh-CN" dirty="0">
                <a:solidFill>
                  <a:srgbClr val="0432FF"/>
                </a:solidFill>
              </a:rPr>
              <a:t>Type</a:t>
            </a:r>
            <a:r>
              <a:rPr lang="zh-CN" altLang="en-US" dirty="0">
                <a:solidFill>
                  <a:srgbClr val="0432FF"/>
                </a:solidFill>
              </a:rPr>
              <a:t> </a:t>
            </a:r>
            <a:r>
              <a:rPr lang="en-US" altLang="zh-CN" dirty="0">
                <a:solidFill>
                  <a:srgbClr val="0432FF"/>
                </a:solidFill>
              </a:rPr>
              <a:t>3:</a:t>
            </a:r>
            <a:r>
              <a:rPr lang="zh-CN" altLang="en-US" dirty="0">
                <a:solidFill>
                  <a:srgbClr val="0432FF"/>
                </a:solidFill>
              </a:rPr>
              <a:t> </a:t>
            </a:r>
            <a:r>
              <a:rPr lang="en-US" altLang="zh-CN" dirty="0">
                <a:solidFill>
                  <a:srgbClr val="0432FF"/>
                </a:solidFill>
              </a:rPr>
              <a:t>State</a:t>
            </a:r>
            <a:r>
              <a:rPr lang="zh-CN" altLang="en-US" dirty="0">
                <a:solidFill>
                  <a:srgbClr val="0432FF"/>
                </a:solidFill>
              </a:rPr>
              <a:t> </a:t>
            </a:r>
            <a:r>
              <a:rPr lang="en-US" altLang="zh-CN" dirty="0" err="1">
                <a:solidFill>
                  <a:srgbClr val="0432FF"/>
                </a:solidFill>
              </a:rPr>
              <a:t>sharding</a:t>
            </a:r>
            <a:endParaRPr lang="en-US" altLang="zh-CN" dirty="0">
              <a:solidFill>
                <a:srgbClr val="0432FF"/>
              </a:solidFill>
            </a:endParaRPr>
          </a:p>
          <a:p>
            <a:pPr lvl="2">
              <a:lnSpc>
                <a:spcPct val="150000"/>
              </a:lnSpc>
            </a:pPr>
            <a:r>
              <a:rPr lang="en-US" altLang="zh-CN" b="1" dirty="0"/>
              <a:t>Divide</a:t>
            </a:r>
            <a:r>
              <a:rPr lang="en-US" altLang="zh-CN" dirty="0"/>
              <a:t> the </a:t>
            </a:r>
            <a:r>
              <a:rPr lang="en-US" altLang="zh-CN" i="1" dirty="0">
                <a:solidFill>
                  <a:srgbClr val="C00000"/>
                </a:solidFill>
              </a:rPr>
              <a:t>states</a:t>
            </a:r>
            <a:r>
              <a:rPr lang="en-US" altLang="zh-CN" dirty="0">
                <a:solidFill>
                  <a:srgbClr val="C00000"/>
                </a:solidFill>
              </a:rPr>
              <a:t> </a:t>
            </a:r>
            <a:r>
              <a:rPr lang="en-US" altLang="zh-CN" dirty="0"/>
              <a:t>into different </a:t>
            </a:r>
            <a:r>
              <a:rPr lang="en-US" altLang="zh-CN" i="1" dirty="0">
                <a:solidFill>
                  <a:srgbClr val="C00000"/>
                </a:solidFill>
              </a:rPr>
              <a:t>state</a:t>
            </a:r>
            <a:r>
              <a:rPr lang="zh-CN" altLang="en-US" i="1" dirty="0">
                <a:solidFill>
                  <a:srgbClr val="C00000"/>
                </a:solidFill>
              </a:rPr>
              <a:t> </a:t>
            </a:r>
            <a:r>
              <a:rPr lang="en-US" altLang="zh-CN" i="1" dirty="0">
                <a:solidFill>
                  <a:srgbClr val="C00000"/>
                </a:solidFill>
              </a:rPr>
              <a:t>shards</a:t>
            </a:r>
          </a:p>
          <a:p>
            <a:pPr lvl="2">
              <a:lnSpc>
                <a:spcPct val="150000"/>
              </a:lnSpc>
            </a:pPr>
            <a:r>
              <a:rPr lang="en-US" altLang="zh-CN" dirty="0"/>
              <a:t>All</a:t>
            </a:r>
            <a:r>
              <a:rPr lang="zh-CN" altLang="en-US" dirty="0"/>
              <a:t> </a:t>
            </a:r>
            <a:r>
              <a:rPr lang="en-US" altLang="zh-CN" dirty="0"/>
              <a:t>state</a:t>
            </a:r>
            <a:r>
              <a:rPr lang="zh-CN" altLang="en-US" dirty="0"/>
              <a:t> </a:t>
            </a:r>
            <a:r>
              <a:rPr lang="en-US" altLang="zh-CN" dirty="0"/>
              <a:t>shards</a:t>
            </a:r>
            <a:r>
              <a:rPr lang="zh-CN" altLang="en-US" dirty="0"/>
              <a:t> </a:t>
            </a:r>
            <a:r>
              <a:rPr lang="en-US" altLang="zh-CN" dirty="0"/>
              <a:t>must handle the </a:t>
            </a:r>
            <a:r>
              <a:rPr lang="en-US" altLang="zh-CN" dirty="0">
                <a:solidFill>
                  <a:srgbClr val="C00000"/>
                </a:solidFill>
              </a:rPr>
              <a:t>cross-shard TXs</a:t>
            </a:r>
          </a:p>
        </p:txBody>
      </p:sp>
      <p:sp>
        <p:nvSpPr>
          <p:cNvPr id="11" name="Rounded Rectangular Callout 10"/>
          <p:cNvSpPr/>
          <p:nvPr/>
        </p:nvSpPr>
        <p:spPr>
          <a:xfrm>
            <a:off x="6126272" y="3098801"/>
            <a:ext cx="2720756" cy="1070165"/>
          </a:xfrm>
          <a:prstGeom prst="wedgeRoundRectCallout">
            <a:avLst>
              <a:gd name="adj1" fmla="val -27630"/>
              <a:gd name="adj2" fmla="val -67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FF00"/>
                </a:solidFill>
              </a:rPr>
              <a:t>What</a:t>
            </a:r>
            <a:r>
              <a:rPr lang="zh-CN" altLang="en-US" sz="2400" dirty="0">
                <a:solidFill>
                  <a:srgbClr val="FFFF00"/>
                </a:solidFill>
              </a:rPr>
              <a:t> </a:t>
            </a:r>
            <a:r>
              <a:rPr lang="en-US" altLang="zh-CN" sz="2400" dirty="0">
                <a:solidFill>
                  <a:srgbClr val="FFFF00"/>
                </a:solidFill>
              </a:rPr>
              <a:t>are</a:t>
            </a:r>
            <a:r>
              <a:rPr lang="zh-CN" altLang="en-US" sz="2400" dirty="0">
                <a:solidFill>
                  <a:srgbClr val="FFFF00"/>
                </a:solidFill>
              </a:rPr>
              <a:t> </a:t>
            </a:r>
            <a:endParaRPr lang="en-US" altLang="zh-CN" sz="2400" dirty="0">
              <a:solidFill>
                <a:srgbClr val="FFFF00"/>
              </a:solidFill>
            </a:endParaRPr>
          </a:p>
          <a:p>
            <a:pPr algn="ctr"/>
            <a:r>
              <a:rPr lang="en-US" altLang="zh-CN" sz="2400" dirty="0">
                <a:solidFill>
                  <a:srgbClr val="FFFF00"/>
                </a:solidFill>
              </a:rPr>
              <a:t>cross-shard</a:t>
            </a:r>
            <a:r>
              <a:rPr lang="zh-CN" altLang="en-US" sz="2400" dirty="0">
                <a:solidFill>
                  <a:srgbClr val="FFFF00"/>
                </a:solidFill>
              </a:rPr>
              <a:t> </a:t>
            </a:r>
            <a:r>
              <a:rPr lang="en-US" altLang="zh-CN" sz="2400" dirty="0">
                <a:solidFill>
                  <a:srgbClr val="FFFF00"/>
                </a:solidFill>
              </a:rPr>
              <a:t>TXs?</a:t>
            </a:r>
            <a:endParaRPr lang="en-US" sz="2400" dirty="0">
              <a:solidFill>
                <a:srgbClr val="FFFF00"/>
              </a:solidFill>
            </a:endParaRPr>
          </a:p>
        </p:txBody>
      </p:sp>
      <p:sp>
        <p:nvSpPr>
          <p:cNvPr id="12" name="矩形 14"/>
          <p:cNvSpPr/>
          <p:nvPr/>
        </p:nvSpPr>
        <p:spPr>
          <a:xfrm>
            <a:off x="373903" y="4500248"/>
            <a:ext cx="1984137" cy="1199240"/>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State</a:t>
            </a:r>
            <a:r>
              <a:rPr lang="zh-CN" altLang="en-US" sz="2000" dirty="0">
                <a:solidFill>
                  <a:schemeClr val="tx1"/>
                </a:solidFill>
              </a:rPr>
              <a:t> </a:t>
            </a:r>
            <a:r>
              <a:rPr lang="en-US" altLang="zh-CN" sz="2000" dirty="0">
                <a:solidFill>
                  <a:schemeClr val="tx1"/>
                </a:solidFill>
              </a:rPr>
              <a:t>shard #1</a:t>
            </a:r>
          </a:p>
          <a:p>
            <a:pPr algn="ctr"/>
            <a:endParaRPr lang="en-US" altLang="zh-CN" sz="2400" dirty="0">
              <a:solidFill>
                <a:schemeClr val="tx1"/>
              </a:solidFill>
            </a:endParaRPr>
          </a:p>
          <a:p>
            <a:pPr algn="ctr"/>
            <a:endParaRPr lang="en-US" altLang="zh-CN" sz="2400" dirty="0">
              <a:solidFill>
                <a:schemeClr val="tx1"/>
              </a:solidFill>
            </a:endParaRPr>
          </a:p>
        </p:txBody>
      </p:sp>
      <p:sp>
        <p:nvSpPr>
          <p:cNvPr id="13" name="圆柱形 15"/>
          <p:cNvSpPr/>
          <p:nvPr/>
        </p:nvSpPr>
        <p:spPr>
          <a:xfrm>
            <a:off x="1054498" y="5723956"/>
            <a:ext cx="358198" cy="3413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6"/>
          <p:cNvSpPr/>
          <p:nvPr/>
        </p:nvSpPr>
        <p:spPr>
          <a:xfrm>
            <a:off x="3144451" y="4500248"/>
            <a:ext cx="2128183" cy="1199240"/>
          </a:xfrm>
          <a:prstGeom prst="rect">
            <a:avLst/>
          </a:prstGeom>
          <a:solidFill>
            <a:srgbClr val="FFD653">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State</a:t>
            </a:r>
            <a:r>
              <a:rPr lang="zh-CN" altLang="en-US" sz="2000" dirty="0">
                <a:solidFill>
                  <a:schemeClr val="tx1"/>
                </a:solidFill>
              </a:rPr>
              <a:t> </a:t>
            </a:r>
            <a:r>
              <a:rPr lang="en-US" altLang="zh-CN" sz="2000" dirty="0">
                <a:solidFill>
                  <a:schemeClr val="tx1"/>
                </a:solidFill>
              </a:rPr>
              <a:t>shard #2</a:t>
            </a:r>
          </a:p>
          <a:p>
            <a:pPr algn="ctr"/>
            <a:endParaRPr lang="en-US" altLang="zh-CN" sz="2400" dirty="0">
              <a:solidFill>
                <a:schemeClr val="tx1"/>
              </a:solidFill>
            </a:endParaRPr>
          </a:p>
          <a:p>
            <a:pPr algn="ctr"/>
            <a:endParaRPr lang="en-US" altLang="zh-CN" sz="2400" dirty="0">
              <a:solidFill>
                <a:schemeClr val="tx1"/>
              </a:solidFill>
            </a:endParaRPr>
          </a:p>
        </p:txBody>
      </p:sp>
      <p:sp>
        <p:nvSpPr>
          <p:cNvPr id="15" name="圆柱形 17"/>
          <p:cNvSpPr/>
          <p:nvPr/>
        </p:nvSpPr>
        <p:spPr>
          <a:xfrm>
            <a:off x="3719946" y="5723956"/>
            <a:ext cx="358198" cy="341322"/>
          </a:xfrm>
          <a:prstGeom prst="can">
            <a:avLst/>
          </a:prstGeom>
          <a:solidFill>
            <a:srgbClr val="FFD6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形状 520"/>
          <p:cNvSpPr/>
          <p:nvPr/>
        </p:nvSpPr>
        <p:spPr>
          <a:xfrm>
            <a:off x="680904" y="4918487"/>
            <a:ext cx="420655" cy="4500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chemeClr val="bg1"/>
          </a:solidFill>
          <a:ln w="28575" cap="flat">
            <a:solidFill>
              <a:schemeClr val="accent1"/>
            </a:solidFill>
            <a:miter lim="400000"/>
          </a:ln>
          <a:effectLst/>
        </p:spPr>
        <p:txBody>
          <a:bodyPr wrap="square" lIns="45719" tIns="0" rIns="45719" bIns="252000" numCol="1" anchor="ctr">
            <a:noAutofit/>
          </a:bodyPr>
          <a:lstStyle/>
          <a:p>
            <a:pPr algn="ctr"/>
            <a:endParaRPr sz="2600">
              <a:latin typeface="Times New Roman" panose="02020503050405090304" pitchFamily="18" charset="0"/>
              <a:ea typeface="Times New Roman" panose="02020503050405090304" pitchFamily="18" charset="0"/>
              <a:cs typeface="Times New Roman" panose="02020503050405090304" pitchFamily="18" charset="0"/>
            </a:endParaRPr>
          </a:p>
        </p:txBody>
      </p:sp>
      <p:sp>
        <p:nvSpPr>
          <p:cNvPr id="17" name="任意形状 520"/>
          <p:cNvSpPr/>
          <p:nvPr/>
        </p:nvSpPr>
        <p:spPr>
          <a:xfrm>
            <a:off x="1360657" y="4917217"/>
            <a:ext cx="420655" cy="4500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chemeClr val="bg1"/>
          </a:solidFill>
          <a:ln w="28575" cap="flat">
            <a:solidFill>
              <a:srgbClr val="0432FF"/>
            </a:solidFill>
            <a:miter lim="400000"/>
          </a:ln>
          <a:effectLst/>
        </p:spPr>
        <p:txBody>
          <a:bodyPr wrap="square" lIns="45719" tIns="0" rIns="45719" bIns="252000" numCol="1" anchor="ctr">
            <a:noAutofit/>
          </a:bodyPr>
          <a:lstStyle/>
          <a:p>
            <a:pPr algn="ctr"/>
            <a:endParaRPr sz="2600">
              <a:latin typeface="Times New Roman" panose="02020503050405090304" pitchFamily="18" charset="0"/>
              <a:ea typeface="Times New Roman" panose="02020503050405090304" pitchFamily="18" charset="0"/>
              <a:cs typeface="Times New Roman" panose="02020503050405090304" pitchFamily="18" charset="0"/>
            </a:endParaRPr>
          </a:p>
        </p:txBody>
      </p:sp>
      <p:sp>
        <p:nvSpPr>
          <p:cNvPr id="18" name="任意形状 520"/>
          <p:cNvSpPr/>
          <p:nvPr/>
        </p:nvSpPr>
        <p:spPr>
          <a:xfrm>
            <a:off x="3678871" y="4908110"/>
            <a:ext cx="420655" cy="4500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chemeClr val="bg1"/>
          </a:solidFill>
          <a:ln w="28575" cap="flat">
            <a:solidFill>
              <a:schemeClr val="accent2"/>
            </a:solidFill>
            <a:miter lim="400000"/>
          </a:ln>
          <a:effectLst/>
        </p:spPr>
        <p:txBody>
          <a:bodyPr wrap="square" lIns="45719" tIns="0" rIns="45719" bIns="252000" numCol="1" anchor="ctr">
            <a:noAutofit/>
          </a:bodyPr>
          <a:lstStyle/>
          <a:p>
            <a:pPr algn="ctr"/>
            <a:endParaRPr sz="2600">
              <a:latin typeface="Times New Roman" panose="02020503050405090304" pitchFamily="18" charset="0"/>
              <a:ea typeface="Times New Roman" panose="02020503050405090304" pitchFamily="18"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9" name="文本框 24"/>
              <p:cNvSpPr txBox="1"/>
              <p:nvPr/>
            </p:nvSpPr>
            <p:spPr>
              <a:xfrm>
                <a:off x="725776" y="5337966"/>
                <a:ext cx="41960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𝐴</m:t>
                      </m:r>
                    </m:oMath>
                  </m:oMathPara>
                </a14:m>
                <a:endParaRPr lang="zh-CN" altLang="en-US" sz="2000"/>
              </a:p>
            </p:txBody>
          </p:sp>
        </mc:Choice>
        <mc:Fallback xmlns="">
          <p:sp>
            <p:nvSpPr>
              <p:cNvPr id="19" name="文本框 24"/>
              <p:cNvSpPr txBox="1">
                <a:spLocks noRot="1" noChangeAspect="1" noMove="1" noResize="1" noEditPoints="1" noAdjustHandles="1" noChangeArrowheads="1" noChangeShapeType="1" noTextEdit="1"/>
              </p:cNvSpPr>
              <p:nvPr/>
            </p:nvSpPr>
            <p:spPr>
              <a:xfrm>
                <a:off x="725776" y="5337966"/>
                <a:ext cx="419602" cy="400110"/>
              </a:xfrm>
              <a:prstGeom prst="rect">
                <a:avLst/>
              </a:prstGeom>
              <a:blipFill rotWithShape="1">
                <a:blip r:embed="rId2"/>
                <a:stretch>
                  <a:fillRect l="-144" t="-39" r="113" b="-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27"/>
              <p:cNvSpPr txBox="1"/>
              <p:nvPr/>
            </p:nvSpPr>
            <p:spPr>
              <a:xfrm>
                <a:off x="3674011" y="5315762"/>
                <a:ext cx="4303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𝐵</m:t>
                      </m:r>
                    </m:oMath>
                  </m:oMathPara>
                </a14:m>
                <a:endParaRPr lang="zh-CN" altLang="en-US" sz="2000" dirty="0"/>
              </a:p>
            </p:txBody>
          </p:sp>
        </mc:Choice>
        <mc:Fallback xmlns="">
          <p:sp>
            <p:nvSpPr>
              <p:cNvPr id="20" name="文本框 27"/>
              <p:cNvSpPr txBox="1">
                <a:spLocks noRot="1" noChangeAspect="1" noMove="1" noResize="1" noEditPoints="1" noAdjustHandles="1" noChangeArrowheads="1" noChangeShapeType="1" noTextEdit="1"/>
              </p:cNvSpPr>
              <p:nvPr/>
            </p:nvSpPr>
            <p:spPr>
              <a:xfrm>
                <a:off x="3674011" y="5315762"/>
                <a:ext cx="430374" cy="400110"/>
              </a:xfrm>
              <a:prstGeom prst="rect">
                <a:avLst/>
              </a:prstGeom>
              <a:blipFill rotWithShape="1">
                <a:blip r:embed="rId3"/>
                <a:stretch>
                  <a:fillRect l="-125" t="-44" r="88" b="-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格 4"/>
              <p:cNvGraphicFramePr>
                <a:graphicFrameLocks noGrp="1"/>
              </p:cNvGraphicFramePr>
              <p:nvPr/>
            </p:nvGraphicFramePr>
            <p:xfrm>
              <a:off x="5528356" y="4812580"/>
              <a:ext cx="3249346" cy="741680"/>
            </p:xfrm>
            <a:graphic>
              <a:graphicData uri="http://schemas.openxmlformats.org/drawingml/2006/table">
                <a:tbl>
                  <a:tblPr firstRow="1" bandRow="1">
                    <a:tableStyleId>{5940675A-B579-460E-94D1-54222C63F5DA}</a:tableStyleId>
                  </a:tblPr>
                  <a:tblGrid>
                    <a:gridCol w="2050582">
                      <a:extLst>
                        <a:ext uri="{9D8B030D-6E8A-4147-A177-3AD203B41FA5}">
                          <a16:colId xmlns:a16="http://schemas.microsoft.com/office/drawing/2014/main" val="20000"/>
                        </a:ext>
                      </a:extLst>
                    </a:gridCol>
                    <a:gridCol w="1198764">
                      <a:extLst>
                        <a:ext uri="{9D8B030D-6E8A-4147-A177-3AD203B41FA5}">
                          <a16:colId xmlns:a16="http://schemas.microsoft.com/office/drawing/2014/main" val="20001"/>
                        </a:ext>
                      </a:extLst>
                    </a:gridCol>
                  </a:tblGrid>
                  <a:tr h="370840">
                    <a:tc>
                      <a:txBody>
                        <a:bodyPr/>
                        <a:lstStyle/>
                        <a:p>
                          <a:r>
                            <a:rPr lang="en-US" altLang="zh-CN" dirty="0">
                              <a:solidFill>
                                <a:srgbClr val="0432FF"/>
                              </a:solidFill>
                              <a:latin typeface="Arial" panose="020B0604020202090204" pitchFamily="34" charset="0"/>
                              <a:cs typeface="Arial" panose="020B0604020202090204" pitchFamily="34" charset="0"/>
                            </a:rPr>
                            <a:t>Intra-Shard</a:t>
                          </a:r>
                          <a:r>
                            <a:rPr lang="en-US" altLang="zh-CN" dirty="0">
                              <a:latin typeface="Arial" panose="020B0604020202090204" pitchFamily="34" charset="0"/>
                              <a:cs typeface="Arial" panose="020B0604020202090204" pitchFamily="34" charset="0"/>
                            </a:rPr>
                            <a:t> TX</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zh-CN" altLang="en-US" i="0"/>
                        </a:p>
                      </a:txBody>
                      <a:tcPr/>
                    </a:tc>
                    <a:extLst>
                      <a:ext uri="{0D108BD9-81ED-4DB2-BD59-A6C34878D82A}">
                        <a16:rowId xmlns:a16="http://schemas.microsoft.com/office/drawing/2014/main" val="10000"/>
                      </a:ext>
                    </a:extLst>
                  </a:tr>
                  <a:tr h="370840">
                    <a:tc>
                      <a:txBody>
                        <a:bodyPr/>
                        <a:lstStyle/>
                        <a:p>
                          <a:r>
                            <a:rPr lang="en-US" altLang="zh-CN" dirty="0">
                              <a:solidFill>
                                <a:srgbClr val="C00000"/>
                              </a:solidFill>
                              <a:latin typeface="Arial" panose="020B0604020202090204" pitchFamily="34" charset="0"/>
                              <a:cs typeface="Arial" panose="020B0604020202090204" pitchFamily="34" charset="0"/>
                            </a:rPr>
                            <a:t>Cross-Shard</a:t>
                          </a:r>
                          <a:r>
                            <a:rPr lang="en-US" altLang="zh-CN" dirty="0">
                              <a:latin typeface="Arial" panose="020B0604020202090204" pitchFamily="34" charset="0"/>
                              <a:cs typeface="Arial" panose="020B0604020202090204" pitchFamily="34" charset="0"/>
                            </a:rPr>
                            <a:t> TX</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m:oMathPara>
                          </a14:m>
                          <a:endParaRPr lang="zh-CN" altLang="en-US" i="0" dirty="0"/>
                        </a:p>
                      </a:txBody>
                      <a:tcPr/>
                    </a:tc>
                    <a:extLst>
                      <a:ext uri="{0D108BD9-81ED-4DB2-BD59-A6C34878D82A}">
                        <a16:rowId xmlns:a16="http://schemas.microsoft.com/office/drawing/2014/main" val="10001"/>
                      </a:ext>
                    </a:extLst>
                  </a:tr>
                </a:tbl>
              </a:graphicData>
            </a:graphic>
          </p:graphicFrame>
        </mc:Choice>
        <mc:Fallback xmlns="">
          <p:graphicFrame>
            <p:nvGraphicFramePr>
              <p:cNvPr id="21" name="表格 4"/>
              <p:cNvGraphicFramePr>
                <a:graphicFrameLocks noGrp="1"/>
              </p:cNvGraphicFramePr>
              <p:nvPr/>
            </p:nvGraphicFramePr>
            <p:xfrm>
              <a:off x="5528356" y="4812580"/>
              <a:ext cx="3249346" cy="741680"/>
            </p:xfrm>
            <a:graphic>
              <a:graphicData uri="http://schemas.openxmlformats.org/drawingml/2006/table">
                <a:tbl>
                  <a:tblPr firstRow="1" bandRow="1">
                    <a:tableStyleId>{5940675A-B579-460E-94D1-54222C63F5DA}</a:tableStyleId>
                  </a:tblPr>
                  <a:tblGrid>
                    <a:gridCol w="2050582"/>
                    <a:gridCol w="1198764"/>
                  </a:tblGrid>
                  <a:tr h="412750">
                    <a:tc>
                      <a:txBody>
                        <a:bodyPr/>
                        <a:lstStyle/>
                        <a:p>
                          <a:r>
                            <a:rPr lang="en-US" altLang="zh-CN" dirty="0">
                              <a:solidFill>
                                <a:srgbClr val="0432FF"/>
                              </a:solidFill>
                              <a:latin typeface="Arial" panose="020B0604020202090204" pitchFamily="34" charset="0"/>
                              <a:cs typeface="Arial" panose="020B0604020202090204" pitchFamily="34" charset="0"/>
                            </a:rPr>
                            <a:t>Intra-Shard</a:t>
                          </a:r>
                          <a:r>
                            <a:rPr lang="en-US" altLang="zh-CN" dirty="0">
                              <a:latin typeface="Arial" panose="020B0604020202090204" pitchFamily="34" charset="0"/>
                              <a:cs typeface="Arial" panose="020B0604020202090204" pitchFamily="34" charset="0"/>
                            </a:rPr>
                            <a:t> TX</a:t>
                          </a:r>
                          <a:endParaRPr lang="zh-CN" altLang="en-US" dirty="0"/>
                        </a:p>
                      </a:txBody>
                      <a:tcPr/>
                    </a:tc>
                    <a:tc>
                      <a:txBody>
                        <a:bodyPr/>
                        <a:lstStyle/>
                        <a:p>
                          <a:endParaRPr lang="zh-CN"/>
                        </a:p>
                      </a:txBody>
                      <a:tcPr>
                        <a:blipFill>
                          <a:blip r:embed="rId4"/>
                        </a:blipFill>
                      </a:tcPr>
                    </a:tc>
                  </a:tr>
                  <a:tr h="412750">
                    <a:tc>
                      <a:txBody>
                        <a:bodyPr/>
                        <a:lstStyle/>
                        <a:p>
                          <a:r>
                            <a:rPr lang="en-US" altLang="zh-CN" dirty="0">
                              <a:solidFill>
                                <a:srgbClr val="C00000"/>
                              </a:solidFill>
                              <a:latin typeface="Arial" panose="020B0604020202090204" pitchFamily="34" charset="0"/>
                              <a:cs typeface="Arial" panose="020B0604020202090204" pitchFamily="34" charset="0"/>
                            </a:rPr>
                            <a:t>Cross-Shard</a:t>
                          </a:r>
                          <a:r>
                            <a:rPr lang="en-US" altLang="zh-CN" dirty="0">
                              <a:latin typeface="Arial" panose="020B0604020202090204" pitchFamily="34" charset="0"/>
                              <a:cs typeface="Arial" panose="020B0604020202090204" pitchFamily="34" charset="0"/>
                            </a:rPr>
                            <a:t> TX</a:t>
                          </a:r>
                          <a:endParaRPr lang="zh-CN" altLang="en-US" dirty="0"/>
                        </a:p>
                      </a:txBody>
                      <a:tcPr/>
                    </a:tc>
                    <a:tc>
                      <a:txBody>
                        <a:bodyPr/>
                        <a:lstStyle/>
                        <a:p>
                          <a:endParaRPr lang="zh-CN"/>
                        </a:p>
                      </a:txBody>
                      <a:tcPr>
                        <a:blipFill>
                          <a:blip r:embed="rId4"/>
                        </a:blipFill>
                      </a:tcPr>
                    </a:tc>
                  </a:tr>
                </a:tbl>
              </a:graphicData>
            </a:graphic>
          </p:graphicFrame>
        </mc:Fallback>
      </mc:AlternateContent>
      <mc:AlternateContent xmlns:mc="http://schemas.openxmlformats.org/markup-compatibility/2006" xmlns:a14="http://schemas.microsoft.com/office/drawing/2010/main">
        <mc:Choice Requires="a14">
          <p:sp>
            <p:nvSpPr>
              <p:cNvPr id="22" name="文本框 28"/>
              <p:cNvSpPr txBox="1"/>
              <p:nvPr/>
            </p:nvSpPr>
            <p:spPr>
              <a:xfrm>
                <a:off x="1374848" y="5323846"/>
                <a:ext cx="41876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𝐶</m:t>
                      </m:r>
                    </m:oMath>
                  </m:oMathPara>
                </a14:m>
                <a:endParaRPr lang="zh-CN" altLang="en-US" sz="2000"/>
              </a:p>
            </p:txBody>
          </p:sp>
        </mc:Choice>
        <mc:Fallback xmlns="">
          <p:sp>
            <p:nvSpPr>
              <p:cNvPr id="22" name="文本框 28"/>
              <p:cNvSpPr txBox="1">
                <a:spLocks noRot="1" noChangeAspect="1" noMove="1" noResize="1" noEditPoints="1" noAdjustHandles="1" noChangeArrowheads="1" noChangeShapeType="1" noTextEdit="1"/>
              </p:cNvSpPr>
              <p:nvPr/>
            </p:nvSpPr>
            <p:spPr>
              <a:xfrm>
                <a:off x="1374848" y="5323846"/>
                <a:ext cx="418768" cy="400110"/>
              </a:xfrm>
              <a:prstGeom prst="rect">
                <a:avLst/>
              </a:prstGeom>
              <a:blipFill rotWithShape="1">
                <a:blip r:embed="rId5"/>
                <a:stretch>
                  <a:fillRect l="-17" t="-1" r="90" b="-618"/>
                </a:stretch>
              </a:blipFill>
            </p:spPr>
            <p:txBody>
              <a:bodyPr/>
              <a:lstStyle/>
              <a:p>
                <a:r>
                  <a:rPr lang="zh-CN" altLang="en-US">
                    <a:noFill/>
                  </a:rPr>
                  <a:t> </a:t>
                </a:r>
              </a:p>
            </p:txBody>
          </p:sp>
        </mc:Fallback>
      </mc:AlternateContent>
      <p:sp>
        <p:nvSpPr>
          <p:cNvPr id="5" name="TextBox 4"/>
          <p:cNvSpPr txBox="1"/>
          <p:nvPr/>
        </p:nvSpPr>
        <p:spPr>
          <a:xfrm>
            <a:off x="482600" y="3886200"/>
            <a:ext cx="2941831" cy="369332"/>
          </a:xfrm>
          <a:prstGeom prst="rect">
            <a:avLst/>
          </a:prstGeom>
          <a:noFill/>
        </p:spPr>
        <p:txBody>
          <a:bodyPr wrap="none" rtlCol="0">
            <a:spAutoFit/>
          </a:bodyPr>
          <a:lstStyle/>
          <a:p>
            <a:r>
              <a:rPr lang="en-US" altLang="zh-CN" dirty="0"/>
              <a:t>A,</a:t>
            </a:r>
            <a:r>
              <a:rPr lang="zh-CN" altLang="en-US" dirty="0"/>
              <a:t> </a:t>
            </a:r>
            <a:r>
              <a:rPr lang="en-US" altLang="zh-CN" dirty="0"/>
              <a:t>B,</a:t>
            </a:r>
            <a:r>
              <a:rPr lang="zh-CN" altLang="en-US" dirty="0"/>
              <a:t> </a:t>
            </a:r>
            <a:r>
              <a:rPr lang="en-US" altLang="zh-CN" dirty="0"/>
              <a:t>and</a:t>
            </a:r>
            <a:r>
              <a:rPr lang="zh-CN" altLang="en-US" dirty="0"/>
              <a:t> </a:t>
            </a:r>
            <a:r>
              <a:rPr lang="en-US" altLang="zh-CN" dirty="0"/>
              <a:t>C</a:t>
            </a:r>
            <a:r>
              <a:rPr lang="zh-CN" altLang="en-US" dirty="0"/>
              <a:t> </a:t>
            </a:r>
            <a:r>
              <a:rPr lang="en-US" altLang="zh-CN" dirty="0"/>
              <a:t>are</a:t>
            </a:r>
            <a:r>
              <a:rPr lang="zh-CN" altLang="en-US" dirty="0"/>
              <a:t> </a:t>
            </a:r>
            <a:r>
              <a:rPr lang="en-US" altLang="zh-CN" dirty="0"/>
              <a:t>3</a:t>
            </a:r>
            <a:r>
              <a:rPr lang="zh-CN" altLang="en-US" dirty="0"/>
              <a:t> </a:t>
            </a:r>
            <a:r>
              <a:rPr lang="en-US" altLang="zh-CN" dirty="0"/>
              <a:t>accounts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跨分片交易（</a:t>
            </a:r>
            <a:r>
              <a:rPr lang="en-US" altLang="zh-CN" dirty="0"/>
              <a:t>cross-shard</a:t>
            </a:r>
            <a:r>
              <a:rPr lang="zh-CN" altLang="en-US" dirty="0"/>
              <a:t> </a:t>
            </a:r>
            <a:r>
              <a:rPr lang="en-US" altLang="zh-CN" dirty="0"/>
              <a:t>TXs</a:t>
            </a:r>
            <a:r>
              <a:rPr lang="zh-CN" altLang="en-US" dirty="0"/>
              <a:t>）普遍存在</a:t>
            </a:r>
            <a:endParaRPr lang="en-US" dirty="0"/>
          </a:p>
        </p:txBody>
      </p:sp>
      <p:sp>
        <p:nvSpPr>
          <p:cNvPr id="3" name="Content Placeholder 2"/>
          <p:cNvSpPr txBox="1"/>
          <p:nvPr/>
        </p:nvSpPr>
        <p:spPr>
          <a:xfrm>
            <a:off x="423421" y="1443104"/>
            <a:ext cx="7412479" cy="663019"/>
          </a:xfrm>
          <a:prstGeom prst="rect">
            <a:avLst/>
          </a:prstGeom>
        </p:spPr>
        <p:txBody>
          <a:bodyPr>
            <a:normAutofit fontScale="85000" lnSpcReduction="10000"/>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9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503050405090304" pitchFamily="18" charset="0"/>
              </a:defRPr>
            </a:lvl9pPr>
          </a:lstStyle>
          <a:p>
            <a:pPr marL="0" indent="0" defTabSz="914400">
              <a:buFont typeface="Monotype Sorts" pitchFamily="2" charset="2"/>
              <a:buNone/>
            </a:pPr>
            <a:r>
              <a:rPr lang="en-US" altLang="zh-CN" kern="0" dirty="0"/>
              <a:t>More than 95% TXs</a:t>
            </a:r>
            <a:r>
              <a:rPr lang="zh-CN" altLang="en-US" kern="0" dirty="0"/>
              <a:t> </a:t>
            </a:r>
            <a:r>
              <a:rPr lang="en-US" altLang="zh-CN" kern="0" dirty="0"/>
              <a:t>are </a:t>
            </a:r>
            <a:r>
              <a:rPr lang="en-US" altLang="zh-CN" kern="0" dirty="0">
                <a:solidFill>
                  <a:srgbClr val="0432FF"/>
                </a:solidFill>
              </a:rPr>
              <a:t>cross-shard</a:t>
            </a:r>
            <a:r>
              <a:rPr lang="zh-CN" altLang="en-US" kern="0" dirty="0"/>
              <a:t> </a:t>
            </a:r>
            <a:r>
              <a:rPr lang="en-US" altLang="zh-CN" kern="0" dirty="0"/>
              <a:t>ones</a:t>
            </a:r>
            <a:r>
              <a:rPr lang="zh-CN" altLang="en-US" kern="0" dirty="0"/>
              <a:t> </a:t>
            </a:r>
            <a:r>
              <a:rPr lang="en-US" altLang="zh-CN" kern="0" dirty="0"/>
              <a:t>[NSDI’19].</a:t>
            </a:r>
          </a:p>
        </p:txBody>
      </p:sp>
      <p:grpSp>
        <p:nvGrpSpPr>
          <p:cNvPr id="4" name="Group 3"/>
          <p:cNvGrpSpPr/>
          <p:nvPr/>
        </p:nvGrpSpPr>
        <p:grpSpPr>
          <a:xfrm>
            <a:off x="592697" y="2215764"/>
            <a:ext cx="6951103" cy="3532565"/>
            <a:chOff x="6548478" y="2400500"/>
            <a:chExt cx="6951103" cy="3532565"/>
          </a:xfrm>
        </p:grpSpPr>
        <p:sp>
          <p:nvSpPr>
            <p:cNvPr id="5" name="文本框 12"/>
            <p:cNvSpPr txBox="1"/>
            <p:nvPr/>
          </p:nvSpPr>
          <p:spPr>
            <a:xfrm>
              <a:off x="6548478" y="5225179"/>
              <a:ext cx="6951103" cy="707886"/>
            </a:xfrm>
            <a:prstGeom prst="rect">
              <a:avLst/>
            </a:prstGeom>
            <a:noFill/>
          </p:spPr>
          <p:txBody>
            <a:bodyPr wrap="square" rtlCol="0">
              <a:spAutoFit/>
            </a:bodyPr>
            <a:lstStyle/>
            <a:p>
              <a:r>
                <a:rPr lang="en-US" altLang="zh-CN" sz="2000" b="1" dirty="0"/>
                <a:t>When the number of shards increases, the </a:t>
              </a:r>
              <a:r>
                <a:rPr lang="en-US" altLang="zh-CN" sz="2000" b="1" dirty="0">
                  <a:solidFill>
                    <a:srgbClr val="0432FF"/>
                  </a:solidFill>
                </a:rPr>
                <a:t>cross-shard TXs ratio </a:t>
              </a:r>
              <a:r>
                <a:rPr lang="en-US" altLang="zh-CN" sz="2000" b="1" dirty="0"/>
                <a:t>grows and approaches </a:t>
              </a:r>
              <a:r>
                <a:rPr lang="en-US" altLang="zh-CN" sz="2000" b="1" dirty="0">
                  <a:solidFill>
                    <a:srgbClr val="C00000"/>
                  </a:solidFill>
                </a:rPr>
                <a:t>100%</a:t>
              </a:r>
              <a:r>
                <a:rPr lang="zh-CN" altLang="en-US" sz="2000" b="1" dirty="0">
                  <a:solidFill>
                    <a:srgbClr val="C00000"/>
                  </a:solidFill>
                </a:rPr>
                <a:t> </a:t>
              </a:r>
              <a:r>
                <a:rPr lang="en-US" altLang="zh-CN" sz="2000" b="1" dirty="0">
                  <a:solidFill>
                    <a:srgbClr val="C00000"/>
                  </a:solidFill>
                </a:rPr>
                <a:t>!!</a:t>
              </a:r>
              <a:endParaRPr lang="zh-CN" altLang="en-US" sz="2000" b="1" dirty="0">
                <a:solidFill>
                  <a:srgbClr val="C00000"/>
                </a:solidFill>
              </a:endParaRPr>
            </a:p>
          </p:txBody>
        </p:sp>
        <p:grpSp>
          <p:nvGrpSpPr>
            <p:cNvPr id="6" name="Group 5"/>
            <p:cNvGrpSpPr/>
            <p:nvPr/>
          </p:nvGrpSpPr>
          <p:grpSpPr>
            <a:xfrm>
              <a:off x="7255502" y="2400500"/>
              <a:ext cx="5220999" cy="2642742"/>
              <a:chOff x="3342724" y="1715472"/>
              <a:chExt cx="9552111" cy="3850172"/>
            </a:xfrm>
          </p:grpSpPr>
          <p:pic>
            <p:nvPicPr>
              <p:cNvPr id="7" name="图片 10"/>
              <p:cNvPicPr>
                <a:picLocks noChangeAspect="1"/>
              </p:cNvPicPr>
              <p:nvPr/>
            </p:nvPicPr>
            <p:blipFill>
              <a:blip r:embed="rId2"/>
              <a:stretch>
                <a:fillRect/>
              </a:stretch>
            </p:blipFill>
            <p:spPr>
              <a:xfrm>
                <a:off x="4230668" y="2348069"/>
                <a:ext cx="8664167" cy="2544982"/>
              </a:xfrm>
              <a:prstGeom prst="rect">
                <a:avLst/>
              </a:prstGeom>
            </p:spPr>
          </p:pic>
          <p:sp>
            <p:nvSpPr>
              <p:cNvPr id="8" name="文本框 11"/>
              <p:cNvSpPr txBox="1"/>
              <p:nvPr/>
            </p:nvSpPr>
            <p:spPr>
              <a:xfrm>
                <a:off x="6732608" y="4893051"/>
                <a:ext cx="3660287" cy="672593"/>
              </a:xfrm>
              <a:prstGeom prst="rect">
                <a:avLst/>
              </a:prstGeom>
              <a:noFill/>
            </p:spPr>
            <p:txBody>
              <a:bodyPr wrap="square" rtlCol="0">
                <a:spAutoFit/>
              </a:bodyPr>
              <a:lstStyle/>
              <a:p>
                <a:r>
                  <a:rPr lang="en-US" altLang="zh-CN" sz="2400"/>
                  <a:t># of shards</a:t>
                </a:r>
                <a:endParaRPr lang="zh-CN" altLang="en-US" sz="2400" dirty="0"/>
              </a:p>
            </p:txBody>
          </p:sp>
          <p:sp>
            <p:nvSpPr>
              <p:cNvPr id="9" name="文本框 13"/>
              <p:cNvSpPr txBox="1"/>
              <p:nvPr/>
            </p:nvSpPr>
            <p:spPr>
              <a:xfrm rot="16200000">
                <a:off x="1829223" y="3228973"/>
                <a:ext cx="3646406" cy="619404"/>
              </a:xfrm>
              <a:prstGeom prst="rect">
                <a:avLst/>
              </a:prstGeom>
              <a:noFill/>
            </p:spPr>
            <p:txBody>
              <a:bodyPr wrap="square" rtlCol="0">
                <a:spAutoFit/>
              </a:bodyPr>
              <a:lstStyle/>
              <a:p>
                <a:r>
                  <a:rPr lang="en-US" altLang="zh-CN" sz="1600" dirty="0"/>
                  <a:t>Ratio of cross-shard TXs </a:t>
                </a:r>
                <a:endParaRPr lang="zh-CN" altLang="en-US" sz="1600" dirty="0"/>
              </a:p>
            </p:txBody>
          </p:sp>
        </p:grpSp>
      </p:grpSp>
      <p:sp>
        <p:nvSpPr>
          <p:cNvPr id="10" name="文本框 18"/>
          <p:cNvSpPr txBox="1"/>
          <p:nvPr/>
        </p:nvSpPr>
        <p:spPr>
          <a:xfrm>
            <a:off x="148137" y="6114932"/>
            <a:ext cx="9689266" cy="276999"/>
          </a:xfrm>
          <a:prstGeom prst="rect">
            <a:avLst/>
          </a:prstGeom>
          <a:noFill/>
        </p:spPr>
        <p:txBody>
          <a:bodyPr wrap="square" rtlCol="0">
            <a:spAutoFit/>
          </a:bodyPr>
          <a:lstStyle/>
          <a:p>
            <a:r>
              <a:rPr lang="en-US" altLang="zh-CN" sz="1200" dirty="0"/>
              <a:t>[NSDI’19] J. Wang and H. Wang, “Monoxide: Scale out blockchains with asynchronous consensus zones,” in Proc. of  NSDI, 2019.</a:t>
            </a:r>
            <a:endParaRPr lang="zh-CN" alt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33759" y="1983743"/>
            <a:ext cx="5014391" cy="3515357"/>
          </a:xfrm>
        </p:spPr>
        <p:txBody>
          <a:bodyPr>
            <a:normAutofit/>
          </a:bodyPr>
          <a:lstStyle/>
          <a:p>
            <a:pPr marL="457200" indent="-457200">
              <a:lnSpc>
                <a:spcPct val="150000"/>
              </a:lnSpc>
              <a:buClrTx/>
              <a:buFont typeface="+mj-lt"/>
              <a:buAutoNum type="arabicPeriod"/>
            </a:pPr>
            <a:r>
              <a:rPr lang="zh-CN" altLang="en-US" sz="2400" dirty="0"/>
              <a:t>区块链的可扩展性</a:t>
            </a:r>
            <a:endParaRPr lang="en-US" altLang="zh-CN" sz="2400" dirty="0"/>
          </a:p>
          <a:p>
            <a:pPr marL="457200" indent="-457200">
              <a:lnSpc>
                <a:spcPct val="150000"/>
              </a:lnSpc>
              <a:buClrTx/>
              <a:buFont typeface="+mj-lt"/>
              <a:buAutoNum type="arabicPeriod"/>
            </a:pPr>
            <a:r>
              <a:rPr lang="zh-CN" altLang="en-US" sz="2400" dirty="0"/>
              <a:t>区块链的扩容</a:t>
            </a:r>
            <a:endParaRPr lang="en-US" altLang="zh-CN" sz="2400" dirty="0"/>
          </a:p>
          <a:p>
            <a:pPr marL="457200" indent="-457200">
              <a:lnSpc>
                <a:spcPct val="150000"/>
              </a:lnSpc>
              <a:buClrTx/>
              <a:buFont typeface="+mj-lt"/>
              <a:buAutoNum type="arabicPeriod"/>
            </a:pPr>
            <a:r>
              <a:rPr lang="zh-CN" altLang="en-US" sz="2400" dirty="0"/>
              <a:t>区块链分片技术简介</a:t>
            </a:r>
            <a:endParaRPr lang="en-US" altLang="zh-CN" sz="2400" dirty="0"/>
          </a:p>
          <a:p>
            <a:pPr marL="457200" indent="-457200">
              <a:lnSpc>
                <a:spcPct val="150000"/>
              </a:lnSpc>
              <a:buClrTx/>
              <a:buFont typeface="+mj-lt"/>
              <a:buAutoNum type="arabicPeriod"/>
            </a:pPr>
            <a:r>
              <a:rPr lang="zh-CN" altLang="en-US" sz="2400" dirty="0"/>
              <a:t>分片技术的挑战</a:t>
            </a:r>
          </a:p>
          <a:p>
            <a:pPr marL="457200" indent="-457200">
              <a:lnSpc>
                <a:spcPct val="150000"/>
              </a:lnSpc>
              <a:buClrTx/>
              <a:buFont typeface="+mj-lt"/>
              <a:buAutoNum type="arabicPeriod"/>
            </a:pPr>
            <a:r>
              <a:rPr lang="zh-CN" altLang="en-US" sz="2400" dirty="0"/>
              <a:t>几篇代表性研究论文</a:t>
            </a:r>
          </a:p>
        </p:txBody>
      </p:sp>
      <p:sp>
        <p:nvSpPr>
          <p:cNvPr id="3" name="标题 2"/>
          <p:cNvSpPr>
            <a:spLocks noGrp="1"/>
          </p:cNvSpPr>
          <p:nvPr>
            <p:ph type="title"/>
          </p:nvPr>
        </p:nvSpPr>
        <p:spPr>
          <a:xfrm>
            <a:off x="446144" y="1098000"/>
            <a:ext cx="7886700" cy="854073"/>
          </a:xfrm>
        </p:spPr>
        <p:txBody>
          <a:bodyPr/>
          <a:lstStyle/>
          <a:p>
            <a:pPr algn="ctr"/>
            <a:r>
              <a:rPr lang="zh-CN" altLang="en-US" dirty="0"/>
              <a:t>目录</a:t>
            </a:r>
          </a:p>
        </p:txBody>
      </p:sp>
      <p:pic>
        <p:nvPicPr>
          <p:cNvPr id="5" name="Picture 4"/>
          <p:cNvPicPr>
            <a:picLocks noChangeAspect="1"/>
          </p:cNvPicPr>
          <p:nvPr/>
        </p:nvPicPr>
        <p:blipFill>
          <a:blip r:embed="rId3"/>
          <a:stretch>
            <a:fillRect/>
          </a:stretch>
        </p:blipFill>
        <p:spPr>
          <a:xfrm>
            <a:off x="1571567" y="4115889"/>
            <a:ext cx="616066" cy="3621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分片技术的挑战</a:t>
            </a:r>
            <a:endParaRPr lang="en-US" dirty="0"/>
          </a:p>
        </p:txBody>
      </p:sp>
      <p:sp>
        <p:nvSpPr>
          <p:cNvPr id="3" name="Text Placeholder 2"/>
          <p:cNvSpPr>
            <a:spLocks noGrp="1"/>
          </p:cNvSpPr>
          <p:nvPr>
            <p:ph type="body" idx="1"/>
          </p:nvPr>
        </p:nvSpPr>
        <p:spPr/>
        <p:txBody>
          <a:bodyPr/>
          <a:lstStyle/>
          <a:p>
            <a:r>
              <a:rPr lang="en-US" altLang="zh-CN" dirty="0"/>
              <a:t>Part</a:t>
            </a:r>
            <a:r>
              <a:rPr lang="zh-CN" altLang="en-US" dirty="0"/>
              <a:t> </a:t>
            </a:r>
            <a:r>
              <a:rPr lang="en-US" altLang="zh-CN" dirty="0"/>
              <a:t>4</a:t>
            </a:r>
            <a:r>
              <a:rPr lang="zh-CN" altLang="en-US" dirty="0"/>
              <a:t>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10992" y="1086855"/>
            <a:ext cx="4118121" cy="507831"/>
          </a:xfrm>
          <a:prstGeom prst="rect">
            <a:avLst/>
          </a:prstGeom>
        </p:spPr>
        <p:txBody>
          <a:bodyPr wrap="square">
            <a:spAutoFit/>
          </a:bodyPr>
          <a:lstStyle/>
          <a:p>
            <a:endParaRPr lang="en-US" altLang="zh-CN" sz="2700" b="1" dirty="0">
              <a:latin typeface="微软雅黑" panose="020B0503020204020204" pitchFamily="34" charset="-122"/>
              <a:ea typeface="微软雅黑" panose="020B0503020204020204" pitchFamily="34" charset="-122"/>
            </a:endParaRPr>
          </a:p>
        </p:txBody>
      </p:sp>
      <p:sp>
        <p:nvSpPr>
          <p:cNvPr id="7" name="矩形 6"/>
          <p:cNvSpPr/>
          <p:nvPr/>
        </p:nvSpPr>
        <p:spPr>
          <a:xfrm>
            <a:off x="210992" y="300283"/>
            <a:ext cx="758843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首先，三种分片中最难的一种</a:t>
            </a:r>
            <a:r>
              <a:rPr lang="en-US" altLang="zh-CN" sz="2700" b="1" dirty="0">
                <a:latin typeface="微软雅黑" panose="020B0503020204020204" pitchFamily="34" charset="-122"/>
                <a:ea typeface="微软雅黑" panose="020B0503020204020204" pitchFamily="34" charset="-122"/>
              </a:rPr>
              <a:t>——</a:t>
            </a:r>
            <a:r>
              <a:rPr lang="zh-CN" altLang="en-US" sz="2700" b="1" dirty="0">
                <a:latin typeface="微软雅黑" panose="020B0503020204020204" pitchFamily="34" charset="-122"/>
                <a:ea typeface="微软雅黑" panose="020B0503020204020204" pitchFamily="34" charset="-122"/>
              </a:rPr>
              <a:t>状态分片</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84711" y="1162178"/>
            <a:ext cx="8568678" cy="1488869"/>
          </a:xfrm>
          <a:prstGeom prst="rect">
            <a:avLst/>
          </a:prstGeom>
          <a:noFill/>
        </p:spPr>
        <p:txBody>
          <a:bodyPr wrap="square" rtlCol="0">
            <a:spAutoFit/>
          </a:bodyPr>
          <a:lstStyle/>
          <a:p>
            <a:pPr>
              <a:lnSpc>
                <a:spcPct val="150000"/>
              </a:lnSpc>
            </a:pPr>
            <a:r>
              <a:rPr lang="zh-CN" altLang="en-US" sz="2000" b="1" dirty="0"/>
              <a:t>采用</a:t>
            </a:r>
            <a:r>
              <a:rPr lang="en-US" altLang="zh-CN" sz="2000" b="1" dirty="0"/>
              <a:t>"</a:t>
            </a:r>
            <a:r>
              <a:rPr lang="zh-CN" altLang="en-US" sz="2000" b="1" dirty="0"/>
              <a:t>状态分片</a:t>
            </a:r>
            <a:r>
              <a:rPr lang="en-US" altLang="zh-CN" sz="2000" b="1" dirty="0"/>
              <a:t>"</a:t>
            </a:r>
            <a:r>
              <a:rPr lang="zh-CN" altLang="en-US" sz="2000" b="1" dirty="0"/>
              <a:t>实现区块链的可扩展性</a:t>
            </a:r>
            <a:endParaRPr lang="en-US" altLang="zh-CN" sz="2000" b="1" dirty="0"/>
          </a:p>
          <a:p>
            <a:pPr marL="557530" lvl="1" indent="-214630">
              <a:lnSpc>
                <a:spcPct val="150000"/>
              </a:lnSpc>
              <a:buFont typeface="Arial" panose="020B0604020202090204" pitchFamily="34" charset="0"/>
              <a:buChar char="•"/>
            </a:pPr>
            <a:r>
              <a:rPr lang="zh-CN" altLang="en-US" sz="1350" dirty="0"/>
              <a:t>状态分片理论上既可以均分</a:t>
            </a:r>
            <a:r>
              <a:rPr lang="zh-CN" altLang="en-US" sz="1350" dirty="0">
                <a:solidFill>
                  <a:srgbClr val="C00000"/>
                </a:solidFill>
              </a:rPr>
              <a:t>存储开销</a:t>
            </a:r>
            <a:r>
              <a:rPr lang="zh-CN" altLang="en-US" sz="1350" dirty="0"/>
              <a:t>，也可均分</a:t>
            </a:r>
            <a:r>
              <a:rPr lang="zh-CN" altLang="en-US" sz="1350" dirty="0">
                <a:solidFill>
                  <a:srgbClr val="C00000"/>
                </a:solidFill>
              </a:rPr>
              <a:t>达成共识</a:t>
            </a:r>
            <a:r>
              <a:rPr lang="zh-CN" altLang="en-US" sz="1350" dirty="0"/>
              <a:t>的工作量，从本质上解决公链可扩展性问题。</a:t>
            </a:r>
            <a:endParaRPr lang="en-US" altLang="zh-CN" sz="1350" dirty="0"/>
          </a:p>
          <a:p>
            <a:pPr marL="557530" lvl="1" indent="-214630">
              <a:lnSpc>
                <a:spcPct val="150000"/>
              </a:lnSpc>
              <a:buFont typeface="Arial" panose="020B0604020202090204" pitchFamily="34" charset="0"/>
              <a:buChar char="•"/>
            </a:pPr>
            <a:r>
              <a:rPr lang="zh-CN" altLang="en-US" sz="1350" dirty="0"/>
              <a:t>理论上，状态分片可以将原始区块链的性能提升 </a:t>
            </a:r>
            <a:r>
              <a:rPr lang="en-US" altLang="zh-CN" sz="1350" dirty="0"/>
              <a:t>n</a:t>
            </a:r>
            <a:r>
              <a:rPr lang="zh-CN" altLang="en-US" sz="1350" dirty="0"/>
              <a:t> 倍（</a:t>
            </a:r>
            <a:r>
              <a:rPr lang="en-US" altLang="zh-CN" sz="1350" dirty="0"/>
              <a:t>n</a:t>
            </a:r>
            <a:r>
              <a:rPr lang="zh-CN" altLang="en-US" sz="1350" dirty="0"/>
              <a:t>为分片数量）。</a:t>
            </a:r>
            <a:endParaRPr lang="en-US" altLang="zh-CN" sz="1350" dirty="0"/>
          </a:p>
          <a:p>
            <a:pPr marL="557530" lvl="1" indent="-214630">
              <a:lnSpc>
                <a:spcPct val="150000"/>
              </a:lnSpc>
              <a:buFont typeface="Arial" panose="020B0604020202090204" pitchFamily="34" charset="0"/>
              <a:buChar char="•"/>
            </a:pPr>
            <a:r>
              <a:rPr lang="zh-CN" altLang="en-US" sz="1350" dirty="0"/>
              <a:t>但是，状态分片面临很多挑战与技术问题</a:t>
            </a:r>
            <a:endParaRPr lang="en-US" altLang="zh-CN" sz="1350" dirty="0"/>
          </a:p>
        </p:txBody>
      </p:sp>
      <p:grpSp>
        <p:nvGrpSpPr>
          <p:cNvPr id="54" name="组合 53"/>
          <p:cNvGrpSpPr/>
          <p:nvPr/>
        </p:nvGrpSpPr>
        <p:grpSpPr>
          <a:xfrm>
            <a:off x="858803" y="3180562"/>
            <a:ext cx="6940622" cy="2354401"/>
            <a:chOff x="1145068" y="3410174"/>
            <a:chExt cx="9254163" cy="3139201"/>
          </a:xfrm>
        </p:grpSpPr>
        <p:sp>
          <p:nvSpPr>
            <p:cNvPr id="55" name="矩形 54"/>
            <p:cNvSpPr/>
            <p:nvPr/>
          </p:nvSpPr>
          <p:spPr>
            <a:xfrm>
              <a:off x="2539348" y="3744103"/>
              <a:ext cx="1257300" cy="379129"/>
            </a:xfrm>
            <a:prstGeom prst="rect">
              <a:avLst/>
            </a:prstGeom>
            <a:solidFill>
              <a:srgbClr val="045926"/>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350"/>
                <a:t>Block 1</a:t>
              </a:r>
              <a:endParaRPr lang="zh-CN" altLang="en-US" sz="1350"/>
            </a:p>
          </p:txBody>
        </p:sp>
        <p:sp>
          <p:nvSpPr>
            <p:cNvPr id="56" name="矩形 55"/>
            <p:cNvSpPr/>
            <p:nvPr/>
          </p:nvSpPr>
          <p:spPr>
            <a:xfrm>
              <a:off x="4439792" y="3744103"/>
              <a:ext cx="1257300" cy="379129"/>
            </a:xfrm>
            <a:prstGeom prst="rect">
              <a:avLst/>
            </a:prstGeom>
            <a:solidFill>
              <a:srgbClr val="045926"/>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350"/>
                <a:t>Block 2</a:t>
              </a:r>
              <a:endParaRPr lang="zh-CN" altLang="en-US" sz="1350"/>
            </a:p>
          </p:txBody>
        </p:sp>
        <p:sp>
          <p:nvSpPr>
            <p:cNvPr id="57" name="矩形 56"/>
            <p:cNvSpPr/>
            <p:nvPr/>
          </p:nvSpPr>
          <p:spPr>
            <a:xfrm>
              <a:off x="6340236" y="3744103"/>
              <a:ext cx="1257300" cy="379129"/>
            </a:xfrm>
            <a:prstGeom prst="rect">
              <a:avLst/>
            </a:prstGeom>
            <a:solidFill>
              <a:srgbClr val="045926"/>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350"/>
                <a:t>Block 3</a:t>
              </a:r>
              <a:endParaRPr lang="zh-CN" altLang="en-US" sz="1350"/>
            </a:p>
          </p:txBody>
        </p:sp>
        <p:sp>
          <p:nvSpPr>
            <p:cNvPr id="58" name="矩形 57"/>
            <p:cNvSpPr/>
            <p:nvPr/>
          </p:nvSpPr>
          <p:spPr>
            <a:xfrm>
              <a:off x="8240680" y="3744103"/>
              <a:ext cx="1257300" cy="379129"/>
            </a:xfrm>
            <a:prstGeom prst="rect">
              <a:avLst/>
            </a:prstGeom>
            <a:solidFill>
              <a:srgbClr val="045926"/>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350"/>
                <a:t>Block 4</a:t>
              </a:r>
              <a:endParaRPr lang="zh-CN" altLang="en-US" sz="1350"/>
            </a:p>
          </p:txBody>
        </p:sp>
        <p:cxnSp>
          <p:nvCxnSpPr>
            <p:cNvPr id="59" name="直接连接符 58"/>
            <p:cNvCxnSpPr>
              <a:endCxn id="58" idx="3"/>
            </p:cNvCxnSpPr>
            <p:nvPr/>
          </p:nvCxnSpPr>
          <p:spPr>
            <a:xfrm flipH="1">
              <a:off x="9497980" y="3933668"/>
              <a:ext cx="506277" cy="0"/>
            </a:xfrm>
            <a:prstGeom prst="line">
              <a:avLst/>
            </a:prstGeom>
            <a:ln w="28575">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6" idx="1"/>
              <a:endCxn id="55" idx="3"/>
            </p:cNvCxnSpPr>
            <p:nvPr/>
          </p:nvCxnSpPr>
          <p:spPr>
            <a:xfrm flipH="1">
              <a:off x="3796648" y="3933668"/>
              <a:ext cx="64314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7" idx="1"/>
              <a:endCxn id="56" idx="3"/>
            </p:cNvCxnSpPr>
            <p:nvPr/>
          </p:nvCxnSpPr>
          <p:spPr>
            <a:xfrm flipH="1">
              <a:off x="5697092" y="3933668"/>
              <a:ext cx="64314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8" idx="1"/>
              <a:endCxn id="57" idx="3"/>
            </p:cNvCxnSpPr>
            <p:nvPr/>
          </p:nvCxnSpPr>
          <p:spPr>
            <a:xfrm flipH="1">
              <a:off x="7597536" y="3933668"/>
              <a:ext cx="64314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2807913" y="462929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err="1"/>
                <a:t>sharding</a:t>
              </a:r>
              <a:r>
                <a:rPr lang="en-US" altLang="zh-CN" sz="1200" dirty="0"/>
                <a:t> a1</a:t>
              </a:r>
              <a:endParaRPr lang="zh-CN" altLang="en-US" sz="1200" dirty="0"/>
            </a:p>
          </p:txBody>
        </p:sp>
        <p:sp>
          <p:nvSpPr>
            <p:cNvPr id="64" name="矩形 63"/>
            <p:cNvSpPr/>
            <p:nvPr/>
          </p:nvSpPr>
          <p:spPr>
            <a:xfrm>
              <a:off x="4708357" y="462929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a2</a:t>
              </a:r>
              <a:endParaRPr lang="zh-CN" altLang="en-US" sz="1200"/>
            </a:p>
          </p:txBody>
        </p:sp>
        <p:sp>
          <p:nvSpPr>
            <p:cNvPr id="65" name="矩形 64"/>
            <p:cNvSpPr/>
            <p:nvPr/>
          </p:nvSpPr>
          <p:spPr>
            <a:xfrm>
              <a:off x="6608801" y="462929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a3</a:t>
              </a:r>
              <a:endParaRPr lang="zh-CN" altLang="en-US" sz="1200"/>
            </a:p>
          </p:txBody>
        </p:sp>
        <p:sp>
          <p:nvSpPr>
            <p:cNvPr id="66" name="矩形 65"/>
            <p:cNvSpPr/>
            <p:nvPr/>
          </p:nvSpPr>
          <p:spPr>
            <a:xfrm>
              <a:off x="8509245" y="462929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a4</a:t>
              </a:r>
              <a:endParaRPr lang="zh-CN" altLang="en-US" sz="1200"/>
            </a:p>
          </p:txBody>
        </p:sp>
        <p:cxnSp>
          <p:nvCxnSpPr>
            <p:cNvPr id="67" name="直接连接符 66"/>
            <p:cNvCxnSpPr>
              <a:endCxn id="66" idx="3"/>
            </p:cNvCxnSpPr>
            <p:nvPr/>
          </p:nvCxnSpPr>
          <p:spPr>
            <a:xfrm flipH="1">
              <a:off x="9766545" y="4818855"/>
              <a:ext cx="506277"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4" idx="1"/>
              <a:endCxn id="63" idx="3"/>
            </p:cNvCxnSpPr>
            <p:nvPr/>
          </p:nvCxnSpPr>
          <p:spPr>
            <a:xfrm flipH="1">
              <a:off x="4065213" y="481885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5" idx="1"/>
              <a:endCxn id="64" idx="3"/>
            </p:cNvCxnSpPr>
            <p:nvPr/>
          </p:nvCxnSpPr>
          <p:spPr>
            <a:xfrm flipH="1">
              <a:off x="5965657" y="481885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6" idx="1"/>
              <a:endCxn id="65" idx="3"/>
            </p:cNvCxnSpPr>
            <p:nvPr/>
          </p:nvCxnSpPr>
          <p:spPr>
            <a:xfrm flipH="1">
              <a:off x="7866101" y="481885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972421" y="3415913"/>
              <a:ext cx="590549" cy="400109"/>
            </a:xfrm>
            <a:prstGeom prst="rect">
              <a:avLst/>
            </a:prstGeom>
            <a:noFill/>
          </p:spPr>
          <p:txBody>
            <a:bodyPr wrap="square" rtlCol="0">
              <a:spAutoFit/>
            </a:bodyPr>
            <a:lstStyle/>
            <a:p>
              <a:r>
                <a:rPr lang="en-US" altLang="zh-CN" sz="1350"/>
                <a:t>T1</a:t>
              </a:r>
              <a:endParaRPr lang="zh-CN" altLang="en-US" sz="1350"/>
            </a:p>
          </p:txBody>
        </p:sp>
        <p:sp>
          <p:nvSpPr>
            <p:cNvPr id="72" name="文本框 71"/>
            <p:cNvSpPr txBox="1"/>
            <p:nvPr/>
          </p:nvSpPr>
          <p:spPr>
            <a:xfrm>
              <a:off x="4872865" y="3419699"/>
              <a:ext cx="590549" cy="400109"/>
            </a:xfrm>
            <a:prstGeom prst="rect">
              <a:avLst/>
            </a:prstGeom>
            <a:noFill/>
          </p:spPr>
          <p:txBody>
            <a:bodyPr wrap="square" rtlCol="0">
              <a:spAutoFit/>
            </a:bodyPr>
            <a:lstStyle/>
            <a:p>
              <a:r>
                <a:rPr lang="en-US" altLang="zh-CN" sz="1350"/>
                <a:t>T2</a:t>
              </a:r>
              <a:endParaRPr lang="zh-CN" altLang="en-US" sz="1350"/>
            </a:p>
          </p:txBody>
        </p:sp>
        <p:sp>
          <p:nvSpPr>
            <p:cNvPr id="73" name="文本框 72"/>
            <p:cNvSpPr txBox="1"/>
            <p:nvPr/>
          </p:nvSpPr>
          <p:spPr>
            <a:xfrm>
              <a:off x="6773310" y="3410174"/>
              <a:ext cx="590549" cy="400109"/>
            </a:xfrm>
            <a:prstGeom prst="rect">
              <a:avLst/>
            </a:prstGeom>
            <a:noFill/>
          </p:spPr>
          <p:txBody>
            <a:bodyPr wrap="square" rtlCol="0">
              <a:spAutoFit/>
            </a:bodyPr>
            <a:lstStyle/>
            <a:p>
              <a:r>
                <a:rPr lang="en-US" altLang="zh-CN" sz="1350"/>
                <a:t>T3</a:t>
              </a:r>
              <a:endParaRPr lang="zh-CN" altLang="en-US" sz="1350"/>
            </a:p>
          </p:txBody>
        </p:sp>
        <p:sp>
          <p:nvSpPr>
            <p:cNvPr id="74" name="文本框 73"/>
            <p:cNvSpPr txBox="1"/>
            <p:nvPr/>
          </p:nvSpPr>
          <p:spPr>
            <a:xfrm>
              <a:off x="8676032" y="3410174"/>
              <a:ext cx="590549" cy="400109"/>
            </a:xfrm>
            <a:prstGeom prst="rect">
              <a:avLst/>
            </a:prstGeom>
            <a:noFill/>
          </p:spPr>
          <p:txBody>
            <a:bodyPr wrap="square" rtlCol="0">
              <a:spAutoFit/>
            </a:bodyPr>
            <a:lstStyle/>
            <a:p>
              <a:r>
                <a:rPr lang="en-US" altLang="zh-CN" sz="1350"/>
                <a:t>T4</a:t>
              </a:r>
              <a:endParaRPr lang="zh-CN" altLang="en-US" sz="1350"/>
            </a:p>
          </p:txBody>
        </p:sp>
        <p:sp>
          <p:nvSpPr>
            <p:cNvPr id="75" name="文本框 74"/>
            <p:cNvSpPr txBox="1"/>
            <p:nvPr/>
          </p:nvSpPr>
          <p:spPr>
            <a:xfrm>
              <a:off x="1145068" y="3796289"/>
              <a:ext cx="1143000" cy="400109"/>
            </a:xfrm>
            <a:prstGeom prst="rect">
              <a:avLst/>
            </a:prstGeom>
            <a:noFill/>
          </p:spPr>
          <p:txBody>
            <a:bodyPr wrap="square" rtlCol="0">
              <a:spAutoFit/>
            </a:bodyPr>
            <a:lstStyle/>
            <a:p>
              <a:r>
                <a:rPr lang="zh-CN" altLang="en-US" sz="1350"/>
                <a:t>分片前</a:t>
              </a:r>
            </a:p>
          </p:txBody>
        </p:sp>
        <p:sp>
          <p:nvSpPr>
            <p:cNvPr id="76" name="文本框 75"/>
            <p:cNvSpPr txBox="1"/>
            <p:nvPr/>
          </p:nvSpPr>
          <p:spPr>
            <a:xfrm>
              <a:off x="1145068" y="5168818"/>
              <a:ext cx="1143000" cy="400109"/>
            </a:xfrm>
            <a:prstGeom prst="rect">
              <a:avLst/>
            </a:prstGeom>
            <a:noFill/>
          </p:spPr>
          <p:txBody>
            <a:bodyPr wrap="square" rtlCol="0">
              <a:spAutoFit/>
            </a:bodyPr>
            <a:lstStyle/>
            <a:p>
              <a:r>
                <a:rPr lang="zh-CN" altLang="en-US" sz="1350"/>
                <a:t>分片后</a:t>
              </a:r>
            </a:p>
          </p:txBody>
        </p:sp>
        <p:sp>
          <p:nvSpPr>
            <p:cNvPr id="77" name="矩形 76"/>
            <p:cNvSpPr/>
            <p:nvPr/>
          </p:nvSpPr>
          <p:spPr>
            <a:xfrm>
              <a:off x="2539348" y="5133248"/>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b1</a:t>
              </a:r>
              <a:endParaRPr lang="zh-CN" altLang="en-US" sz="1200"/>
            </a:p>
          </p:txBody>
        </p:sp>
        <p:sp>
          <p:nvSpPr>
            <p:cNvPr id="78" name="矩形 77"/>
            <p:cNvSpPr/>
            <p:nvPr/>
          </p:nvSpPr>
          <p:spPr>
            <a:xfrm>
              <a:off x="4439792" y="5133248"/>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b2</a:t>
              </a:r>
              <a:endParaRPr lang="zh-CN" altLang="en-US" sz="1200"/>
            </a:p>
          </p:txBody>
        </p:sp>
        <p:sp>
          <p:nvSpPr>
            <p:cNvPr id="79" name="矩形 78"/>
            <p:cNvSpPr/>
            <p:nvPr/>
          </p:nvSpPr>
          <p:spPr>
            <a:xfrm>
              <a:off x="6340236" y="5133248"/>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b3</a:t>
              </a:r>
              <a:endParaRPr lang="zh-CN" altLang="en-US" sz="1200"/>
            </a:p>
          </p:txBody>
        </p:sp>
        <p:sp>
          <p:nvSpPr>
            <p:cNvPr id="80" name="矩形 79"/>
            <p:cNvSpPr/>
            <p:nvPr/>
          </p:nvSpPr>
          <p:spPr>
            <a:xfrm>
              <a:off x="8240680" y="5133248"/>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b4</a:t>
              </a:r>
              <a:endParaRPr lang="zh-CN" altLang="en-US" sz="1200"/>
            </a:p>
          </p:txBody>
        </p:sp>
        <p:cxnSp>
          <p:nvCxnSpPr>
            <p:cNvPr id="81" name="直接连接符 80"/>
            <p:cNvCxnSpPr>
              <a:endCxn id="80" idx="3"/>
            </p:cNvCxnSpPr>
            <p:nvPr/>
          </p:nvCxnSpPr>
          <p:spPr>
            <a:xfrm flipH="1">
              <a:off x="9497980" y="5322813"/>
              <a:ext cx="506277"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78" idx="1"/>
              <a:endCxn id="77" idx="3"/>
            </p:cNvCxnSpPr>
            <p:nvPr/>
          </p:nvCxnSpPr>
          <p:spPr>
            <a:xfrm flipH="1">
              <a:off x="3796648" y="5322813"/>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9" idx="1"/>
              <a:endCxn id="78" idx="3"/>
            </p:cNvCxnSpPr>
            <p:nvPr/>
          </p:nvCxnSpPr>
          <p:spPr>
            <a:xfrm flipH="1">
              <a:off x="5697092" y="5322813"/>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80" idx="1"/>
              <a:endCxn id="79" idx="3"/>
            </p:cNvCxnSpPr>
            <p:nvPr/>
          </p:nvCxnSpPr>
          <p:spPr>
            <a:xfrm flipH="1">
              <a:off x="7597536" y="5322813"/>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2934322" y="592333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n1</a:t>
              </a:r>
              <a:endParaRPr lang="zh-CN" altLang="en-US" sz="1200"/>
            </a:p>
          </p:txBody>
        </p:sp>
        <p:sp>
          <p:nvSpPr>
            <p:cNvPr id="86" name="矩形 85"/>
            <p:cNvSpPr/>
            <p:nvPr/>
          </p:nvSpPr>
          <p:spPr>
            <a:xfrm>
              <a:off x="4834766" y="592333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n2</a:t>
              </a:r>
              <a:endParaRPr lang="zh-CN" altLang="en-US" sz="1200"/>
            </a:p>
          </p:txBody>
        </p:sp>
        <p:sp>
          <p:nvSpPr>
            <p:cNvPr id="87" name="矩形 86"/>
            <p:cNvSpPr/>
            <p:nvPr/>
          </p:nvSpPr>
          <p:spPr>
            <a:xfrm>
              <a:off x="6735210" y="592333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n3</a:t>
              </a:r>
              <a:endParaRPr lang="zh-CN" altLang="en-US" sz="1200"/>
            </a:p>
          </p:txBody>
        </p:sp>
        <p:sp>
          <p:nvSpPr>
            <p:cNvPr id="88" name="矩形 87"/>
            <p:cNvSpPr/>
            <p:nvPr/>
          </p:nvSpPr>
          <p:spPr>
            <a:xfrm>
              <a:off x="8635654" y="5923330"/>
              <a:ext cx="1257300" cy="379129"/>
            </a:xfrm>
            <a:prstGeom prst="rect">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a:t>sharding n4</a:t>
              </a:r>
              <a:endParaRPr lang="zh-CN" altLang="en-US" sz="1200"/>
            </a:p>
          </p:txBody>
        </p:sp>
        <p:cxnSp>
          <p:nvCxnSpPr>
            <p:cNvPr id="89" name="直接连接符 88"/>
            <p:cNvCxnSpPr>
              <a:endCxn id="88" idx="3"/>
            </p:cNvCxnSpPr>
            <p:nvPr/>
          </p:nvCxnSpPr>
          <p:spPr>
            <a:xfrm flipH="1">
              <a:off x="9892954" y="6112895"/>
              <a:ext cx="506277"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86" idx="1"/>
              <a:endCxn id="85" idx="3"/>
            </p:cNvCxnSpPr>
            <p:nvPr/>
          </p:nvCxnSpPr>
          <p:spPr>
            <a:xfrm flipH="1">
              <a:off x="4191622" y="611289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7" idx="1"/>
              <a:endCxn id="86" idx="3"/>
            </p:cNvCxnSpPr>
            <p:nvPr/>
          </p:nvCxnSpPr>
          <p:spPr>
            <a:xfrm flipH="1">
              <a:off x="6092066" y="611289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88" idx="1"/>
              <a:endCxn id="87" idx="3"/>
            </p:cNvCxnSpPr>
            <p:nvPr/>
          </p:nvCxnSpPr>
          <p:spPr>
            <a:xfrm flipH="1">
              <a:off x="7992510" y="6112895"/>
              <a:ext cx="6431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3199829" y="5441379"/>
              <a:ext cx="865383" cy="1107996"/>
            </a:xfrm>
            <a:prstGeom prst="rect">
              <a:avLst/>
            </a:prstGeom>
            <a:noFill/>
          </p:spPr>
          <p:txBody>
            <a:bodyPr wrap="square" rtlCol="0">
              <a:spAutoFit/>
            </a:bodyPr>
            <a:lstStyle/>
            <a:p>
              <a:r>
                <a:rPr lang="en-US" altLang="zh-CN" sz="2400">
                  <a:solidFill>
                    <a:schemeClr val="accent6">
                      <a:lumMod val="75000"/>
                    </a:schemeClr>
                  </a:solidFill>
                </a:rPr>
                <a:t>……</a:t>
              </a:r>
              <a:endParaRPr lang="zh-CN" altLang="en-US" sz="2400" dirty="0">
                <a:solidFill>
                  <a:schemeClr val="accent6">
                    <a:lumMod val="75000"/>
                  </a:schemeClr>
                </a:solidFill>
              </a:endParaRPr>
            </a:p>
          </p:txBody>
        </p:sp>
        <p:sp>
          <p:nvSpPr>
            <p:cNvPr id="94" name="文本框 93"/>
            <p:cNvSpPr txBox="1"/>
            <p:nvPr/>
          </p:nvSpPr>
          <p:spPr>
            <a:xfrm>
              <a:off x="5018997" y="5419372"/>
              <a:ext cx="865383" cy="1107996"/>
            </a:xfrm>
            <a:prstGeom prst="rect">
              <a:avLst/>
            </a:prstGeom>
            <a:noFill/>
          </p:spPr>
          <p:txBody>
            <a:bodyPr wrap="square" rtlCol="0">
              <a:spAutoFit/>
            </a:bodyPr>
            <a:lstStyle/>
            <a:p>
              <a:r>
                <a:rPr lang="en-US" altLang="zh-CN" sz="2400">
                  <a:solidFill>
                    <a:schemeClr val="accent6">
                      <a:lumMod val="75000"/>
                    </a:schemeClr>
                  </a:solidFill>
                </a:rPr>
                <a:t>……</a:t>
              </a:r>
              <a:endParaRPr lang="zh-CN" altLang="en-US" sz="2400">
                <a:solidFill>
                  <a:schemeClr val="accent6">
                    <a:lumMod val="75000"/>
                  </a:schemeClr>
                </a:solidFill>
              </a:endParaRPr>
            </a:p>
          </p:txBody>
        </p:sp>
        <p:sp>
          <p:nvSpPr>
            <p:cNvPr id="95" name="文本框 94"/>
            <p:cNvSpPr txBox="1"/>
            <p:nvPr/>
          </p:nvSpPr>
          <p:spPr>
            <a:xfrm>
              <a:off x="6872736" y="5431559"/>
              <a:ext cx="865383" cy="1107996"/>
            </a:xfrm>
            <a:prstGeom prst="rect">
              <a:avLst/>
            </a:prstGeom>
            <a:noFill/>
          </p:spPr>
          <p:txBody>
            <a:bodyPr wrap="square" rtlCol="0">
              <a:spAutoFit/>
            </a:bodyPr>
            <a:lstStyle/>
            <a:p>
              <a:r>
                <a:rPr lang="en-US" altLang="zh-CN" sz="2400">
                  <a:solidFill>
                    <a:schemeClr val="accent6">
                      <a:lumMod val="75000"/>
                    </a:schemeClr>
                  </a:solidFill>
                </a:rPr>
                <a:t>……</a:t>
              </a:r>
              <a:endParaRPr lang="zh-CN" altLang="en-US" sz="2400">
                <a:solidFill>
                  <a:schemeClr val="accent6">
                    <a:lumMod val="75000"/>
                  </a:schemeClr>
                </a:solidFill>
              </a:endParaRPr>
            </a:p>
          </p:txBody>
        </p:sp>
        <p:sp>
          <p:nvSpPr>
            <p:cNvPr id="96" name="文本框 95"/>
            <p:cNvSpPr txBox="1"/>
            <p:nvPr/>
          </p:nvSpPr>
          <p:spPr>
            <a:xfrm>
              <a:off x="8518790" y="5441379"/>
              <a:ext cx="865383" cy="1107996"/>
            </a:xfrm>
            <a:prstGeom prst="rect">
              <a:avLst/>
            </a:prstGeom>
            <a:noFill/>
          </p:spPr>
          <p:txBody>
            <a:bodyPr wrap="square" rtlCol="0">
              <a:spAutoFit/>
            </a:bodyPr>
            <a:lstStyle/>
            <a:p>
              <a:r>
                <a:rPr lang="en-US" altLang="zh-CN" sz="2400">
                  <a:solidFill>
                    <a:schemeClr val="accent6">
                      <a:lumMod val="75000"/>
                    </a:schemeClr>
                  </a:solidFill>
                </a:rPr>
                <a:t>……</a:t>
              </a:r>
              <a:endParaRPr lang="zh-CN" altLang="en-US" sz="2400">
                <a:solidFill>
                  <a:schemeClr val="accent6">
                    <a:lumMod val="7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33759" y="1983743"/>
            <a:ext cx="5014391" cy="3515357"/>
          </a:xfrm>
        </p:spPr>
        <p:txBody>
          <a:bodyPr>
            <a:normAutofit/>
          </a:bodyPr>
          <a:lstStyle/>
          <a:p>
            <a:pPr marL="457200" indent="-457200">
              <a:lnSpc>
                <a:spcPct val="150000"/>
              </a:lnSpc>
              <a:buClrTx/>
              <a:buFont typeface="+mj-lt"/>
              <a:buAutoNum type="arabicPeriod"/>
            </a:pPr>
            <a:r>
              <a:rPr lang="zh-CN" altLang="en-US" sz="2400" dirty="0"/>
              <a:t>区块链的可扩展性</a:t>
            </a:r>
            <a:endParaRPr lang="en-US" altLang="zh-CN" sz="2400" dirty="0"/>
          </a:p>
          <a:p>
            <a:pPr marL="457200" indent="-457200">
              <a:lnSpc>
                <a:spcPct val="150000"/>
              </a:lnSpc>
              <a:buClrTx/>
              <a:buFont typeface="+mj-lt"/>
              <a:buAutoNum type="arabicPeriod"/>
            </a:pPr>
            <a:r>
              <a:rPr lang="zh-CN" altLang="en-US" sz="2400" dirty="0"/>
              <a:t>区块链的扩容</a:t>
            </a:r>
            <a:endParaRPr lang="en-US" altLang="zh-CN" sz="2400" dirty="0"/>
          </a:p>
          <a:p>
            <a:pPr marL="457200" indent="-457200">
              <a:lnSpc>
                <a:spcPct val="150000"/>
              </a:lnSpc>
              <a:buClrTx/>
              <a:buFont typeface="+mj-lt"/>
              <a:buAutoNum type="arabicPeriod"/>
            </a:pPr>
            <a:r>
              <a:rPr lang="zh-CN" altLang="en-US" sz="2400" dirty="0"/>
              <a:t>区块链分片技术简介</a:t>
            </a:r>
            <a:endParaRPr lang="en-US" altLang="zh-CN" sz="2400" dirty="0"/>
          </a:p>
          <a:p>
            <a:pPr marL="457200" indent="-457200">
              <a:lnSpc>
                <a:spcPct val="150000"/>
              </a:lnSpc>
              <a:buClrTx/>
              <a:buFont typeface="+mj-lt"/>
              <a:buAutoNum type="arabicPeriod"/>
            </a:pPr>
            <a:r>
              <a:rPr lang="zh-CN" altLang="en-US" sz="2400" dirty="0"/>
              <a:t>分片技术的挑战</a:t>
            </a:r>
          </a:p>
          <a:p>
            <a:pPr marL="457200" indent="-457200">
              <a:lnSpc>
                <a:spcPct val="150000"/>
              </a:lnSpc>
              <a:buClrTx/>
              <a:buFont typeface="+mj-lt"/>
              <a:buAutoNum type="arabicPeriod"/>
            </a:pPr>
            <a:r>
              <a:rPr lang="zh-CN" altLang="en-US" sz="2400" dirty="0"/>
              <a:t>几篇代表性研究论文</a:t>
            </a:r>
          </a:p>
        </p:txBody>
      </p:sp>
      <p:sp>
        <p:nvSpPr>
          <p:cNvPr id="3" name="标题 2"/>
          <p:cNvSpPr>
            <a:spLocks noGrp="1"/>
          </p:cNvSpPr>
          <p:nvPr>
            <p:ph type="title"/>
          </p:nvPr>
        </p:nvSpPr>
        <p:spPr>
          <a:xfrm>
            <a:off x="446144" y="1098000"/>
            <a:ext cx="7886700" cy="854073"/>
          </a:xfrm>
        </p:spPr>
        <p:txBody>
          <a:bodyPr/>
          <a:lstStyle/>
          <a:p>
            <a:pPr algn="ctr"/>
            <a:r>
              <a:rPr lang="zh-CN" altLang="en-US" dirty="0"/>
              <a:t>目录</a:t>
            </a:r>
          </a:p>
        </p:txBody>
      </p:sp>
      <p:pic>
        <p:nvPicPr>
          <p:cNvPr id="5" name="Picture 4"/>
          <p:cNvPicPr>
            <a:picLocks noChangeAspect="1"/>
          </p:cNvPicPr>
          <p:nvPr/>
        </p:nvPicPr>
        <p:blipFill>
          <a:blip r:embed="rId3"/>
          <a:stretch>
            <a:fillRect/>
          </a:stretch>
        </p:blipFill>
        <p:spPr>
          <a:xfrm>
            <a:off x="1609667" y="2196205"/>
            <a:ext cx="616066" cy="36213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98" y="1837745"/>
            <a:ext cx="8861786" cy="1240665"/>
          </a:xfrm>
        </p:spPr>
        <p:txBody>
          <a:bodyPr>
            <a:normAutofit fontScale="90000"/>
          </a:bodyPr>
          <a:lstStyle/>
          <a:p>
            <a:r>
              <a:rPr lang="zh-CN" altLang="en-US" sz="3000" dirty="0"/>
              <a:t>事实</a:t>
            </a:r>
            <a:r>
              <a:rPr lang="en-US" altLang="zh-CN" sz="3000" dirty="0"/>
              <a:t>:</a:t>
            </a:r>
            <a:r>
              <a:rPr lang="zh-CN" altLang="en-US" sz="3000" dirty="0"/>
              <a:t> </a:t>
            </a:r>
            <a:r>
              <a:rPr lang="en-US" altLang="zh-CN" sz="3000" dirty="0"/>
              <a:t>State</a:t>
            </a:r>
            <a:r>
              <a:rPr lang="zh-CN" altLang="en-US" sz="3000" dirty="0"/>
              <a:t> </a:t>
            </a:r>
            <a:r>
              <a:rPr lang="en-US" altLang="zh-CN" sz="3000" dirty="0" err="1"/>
              <a:t>sharding</a:t>
            </a:r>
            <a:r>
              <a:rPr lang="zh-CN" altLang="en-US" sz="3000" dirty="0"/>
              <a:t> </a:t>
            </a:r>
            <a:r>
              <a:rPr lang="en-US" altLang="zh-CN" sz="3000" dirty="0"/>
              <a:t>is</a:t>
            </a:r>
            <a:r>
              <a:rPr lang="zh-CN" altLang="en-US" sz="3000" dirty="0"/>
              <a:t> </a:t>
            </a:r>
            <a:r>
              <a:rPr lang="en-US" altLang="zh-CN" sz="3000" dirty="0">
                <a:solidFill>
                  <a:srgbClr val="FF0000"/>
                </a:solidFill>
              </a:rPr>
              <a:t>difficult</a:t>
            </a:r>
            <a:br>
              <a:rPr lang="en-US" altLang="zh-CN" sz="3000" dirty="0"/>
            </a:br>
            <a:r>
              <a:rPr lang="zh-CN" altLang="en-US" sz="3000" dirty="0"/>
              <a:t>疑问</a:t>
            </a:r>
            <a:r>
              <a:rPr lang="en-US" altLang="zh-CN" sz="3000" dirty="0"/>
              <a:t>:</a:t>
            </a:r>
            <a:r>
              <a:rPr lang="zh-CN" altLang="en-US" sz="3000" dirty="0"/>
              <a:t> </a:t>
            </a:r>
            <a:r>
              <a:rPr lang="en-US" altLang="zh-CN" sz="2700" dirty="0"/>
              <a:t>Why</a:t>
            </a:r>
            <a:r>
              <a:rPr lang="zh-CN" altLang="en-US" sz="2700" dirty="0"/>
              <a:t> </a:t>
            </a:r>
            <a:r>
              <a:rPr lang="en-US" altLang="zh-CN" sz="2700" dirty="0"/>
              <a:t>is</a:t>
            </a:r>
            <a:r>
              <a:rPr lang="zh-CN" altLang="en-US" sz="2700" dirty="0"/>
              <a:t> </a:t>
            </a:r>
            <a:r>
              <a:rPr lang="en-US" altLang="zh-CN" sz="2700" i="1" dirty="0">
                <a:solidFill>
                  <a:srgbClr val="0432FF"/>
                </a:solidFill>
              </a:rPr>
              <a:t>state</a:t>
            </a:r>
            <a:r>
              <a:rPr lang="zh-CN" altLang="en-US" sz="2700" i="1" dirty="0">
                <a:solidFill>
                  <a:srgbClr val="0432FF"/>
                </a:solidFill>
              </a:rPr>
              <a:t> </a:t>
            </a:r>
            <a:r>
              <a:rPr lang="en-US" altLang="zh-CN" sz="2700" i="1" dirty="0" err="1">
                <a:solidFill>
                  <a:srgbClr val="0432FF"/>
                </a:solidFill>
              </a:rPr>
              <a:t>sharding</a:t>
            </a:r>
            <a:r>
              <a:rPr lang="zh-CN" altLang="en-US" sz="2700" i="1" dirty="0">
                <a:solidFill>
                  <a:srgbClr val="0432FF"/>
                </a:solidFill>
              </a:rPr>
              <a:t> </a:t>
            </a:r>
            <a:r>
              <a:rPr lang="en-US" altLang="zh-CN" sz="2700" dirty="0"/>
              <a:t>so</a:t>
            </a:r>
            <a:r>
              <a:rPr lang="zh-CN" altLang="en-US" sz="2700" dirty="0"/>
              <a:t> </a:t>
            </a:r>
            <a:r>
              <a:rPr lang="en-US" altLang="zh-CN" sz="2700" dirty="0"/>
              <a:t>difficult</a:t>
            </a:r>
            <a:r>
              <a:rPr lang="zh-CN" altLang="en-US" sz="2700" dirty="0"/>
              <a:t> </a:t>
            </a:r>
            <a:r>
              <a:rPr lang="en-US" altLang="zh-CN" sz="2700" dirty="0"/>
              <a:t>to</a:t>
            </a:r>
            <a:r>
              <a:rPr lang="zh-CN" altLang="en-US" sz="2700" dirty="0"/>
              <a:t> </a:t>
            </a:r>
            <a:r>
              <a:rPr lang="en-US" altLang="zh-CN" sz="2700" dirty="0"/>
              <a:t>implement?</a:t>
            </a:r>
          </a:p>
        </p:txBody>
      </p:sp>
      <p:sp>
        <p:nvSpPr>
          <p:cNvPr id="3" name="Content Placeholder 2"/>
          <p:cNvSpPr>
            <a:spLocks noGrp="1"/>
          </p:cNvSpPr>
          <p:nvPr>
            <p:ph idx="1"/>
          </p:nvPr>
        </p:nvSpPr>
        <p:spPr>
          <a:xfrm>
            <a:off x="245253" y="3078410"/>
            <a:ext cx="8379913" cy="2292764"/>
          </a:xfrm>
        </p:spPr>
        <p:txBody>
          <a:bodyPr>
            <a:normAutofit/>
          </a:bodyPr>
          <a:lstStyle/>
          <a:p>
            <a:pPr marL="914400" lvl="1" indent="-457200">
              <a:lnSpc>
                <a:spcPct val="150000"/>
              </a:lnSpc>
              <a:buFont typeface="+mj-lt"/>
              <a:buAutoNum type="arabicPeriod"/>
            </a:pPr>
            <a:r>
              <a:rPr lang="en-US" altLang="zh-CN" sz="2250" dirty="0">
                <a:solidFill>
                  <a:srgbClr val="C00000"/>
                </a:solidFill>
              </a:rPr>
              <a:t>Security</a:t>
            </a:r>
            <a:r>
              <a:rPr lang="zh-CN" altLang="en-US" sz="2250" dirty="0">
                <a:solidFill>
                  <a:srgbClr val="C00000"/>
                </a:solidFill>
              </a:rPr>
              <a:t> </a:t>
            </a:r>
            <a:r>
              <a:rPr lang="en-US" altLang="zh-CN" sz="2250" dirty="0"/>
              <a:t>issues </a:t>
            </a:r>
            <a:endParaRPr lang="en-US" sz="2250" dirty="0"/>
          </a:p>
          <a:p>
            <a:pPr marL="914400" lvl="1" indent="-457200">
              <a:lnSpc>
                <a:spcPct val="150000"/>
              </a:lnSpc>
              <a:buFont typeface="+mj-lt"/>
              <a:buAutoNum type="arabicPeriod"/>
            </a:pPr>
            <a:r>
              <a:rPr lang="en-US" altLang="zh-CN" sz="2250" dirty="0">
                <a:solidFill>
                  <a:srgbClr val="C00000"/>
                </a:solidFill>
              </a:rPr>
              <a:t>System</a:t>
            </a:r>
            <a:r>
              <a:rPr lang="zh-CN" altLang="en-US" sz="2250" dirty="0">
                <a:solidFill>
                  <a:srgbClr val="C00000"/>
                </a:solidFill>
              </a:rPr>
              <a:t> </a:t>
            </a:r>
            <a:r>
              <a:rPr lang="en-US" altLang="zh-CN" sz="2250" dirty="0"/>
              <a:t>issues</a:t>
            </a:r>
            <a:endParaRPr lang="en-US" sz="2250" dirty="0"/>
          </a:p>
        </p:txBody>
      </p:sp>
      <p:sp>
        <p:nvSpPr>
          <p:cNvPr id="4" name="Slide Number Placeholder 3"/>
          <p:cNvSpPr>
            <a:spLocks noGrp="1"/>
          </p:cNvSpPr>
          <p:nvPr>
            <p:ph type="sldNum" sz="quarter" idx="4294967295"/>
          </p:nvPr>
        </p:nvSpPr>
        <p:spPr>
          <a:xfrm>
            <a:off x="6457950" y="5624513"/>
            <a:ext cx="2057400" cy="273844"/>
          </a:xfrm>
          <a:prstGeom prst="rect">
            <a:avLst/>
          </a:prstGeom>
        </p:spPr>
        <p:txBody>
          <a:bodyPr/>
          <a:lstStyle/>
          <a:p>
            <a:fld id="{ACD851D6-FC40-442D-8A97-87D89EB4B08E}" type="slidenum">
              <a:rPr lang="zh-CN" altLang="en-US" smtClean="0"/>
              <a:t>30</a:t>
            </a:fld>
            <a:endParaRPr lang="zh-CN" altLang="en-US"/>
          </a:p>
        </p:txBody>
      </p:sp>
      <p:sp>
        <p:nvSpPr>
          <p:cNvPr id="5" name="矩形 6"/>
          <p:cNvSpPr/>
          <p:nvPr/>
        </p:nvSpPr>
        <p:spPr>
          <a:xfrm>
            <a:off x="151498" y="236058"/>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目前区块链“状态分片”技术的挑战</a:t>
            </a:r>
            <a:endParaRPr lang="en-US" altLang="zh-CN" sz="27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10991" y="1086855"/>
            <a:ext cx="6563882" cy="507831"/>
          </a:xfrm>
          <a:prstGeom prst="rect">
            <a:avLst/>
          </a:prstGeom>
        </p:spPr>
        <p:txBody>
          <a:bodyPr wrap="square">
            <a:spAutoFit/>
          </a:bodyPr>
          <a:lstStyle/>
          <a:p>
            <a:endParaRPr lang="en-US" altLang="zh-CN" sz="2700" b="1" dirty="0">
              <a:latin typeface="微软雅黑" panose="020B0503020204020204" pitchFamily="34" charset="-122"/>
              <a:ea typeface="微软雅黑" panose="020B0503020204020204" pitchFamily="34" charset="-122"/>
            </a:endParaRPr>
          </a:p>
        </p:txBody>
      </p:sp>
      <p:sp>
        <p:nvSpPr>
          <p:cNvPr id="7" name="矩形 6"/>
          <p:cNvSpPr/>
          <p:nvPr/>
        </p:nvSpPr>
        <p:spPr>
          <a:xfrm>
            <a:off x="210991" y="275358"/>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目前区块链“状态分片”技术的挑战</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03172" y="1340770"/>
            <a:ext cx="8363057" cy="1592744"/>
          </a:xfrm>
          <a:prstGeom prst="rect">
            <a:avLst/>
          </a:prstGeom>
          <a:noFill/>
        </p:spPr>
        <p:txBody>
          <a:bodyPr wrap="square" rtlCol="0">
            <a:spAutoFit/>
          </a:bodyPr>
          <a:lstStyle/>
          <a:p>
            <a:pPr>
              <a:lnSpc>
                <a:spcPct val="150000"/>
              </a:lnSpc>
            </a:pPr>
            <a:r>
              <a:rPr lang="en-US" altLang="zh-CN" sz="2000" b="1" dirty="0"/>
              <a:t>1.</a:t>
            </a:r>
            <a:r>
              <a:rPr lang="zh-CN" altLang="en-US" sz="2000" b="1" dirty="0"/>
              <a:t> 安全问题</a:t>
            </a:r>
            <a:r>
              <a:rPr lang="zh-CN" altLang="en-US" sz="2000" b="1" dirty="0">
                <a:solidFill>
                  <a:schemeClr val="accent1"/>
                </a:solidFill>
              </a:rPr>
              <a:t>：</a:t>
            </a:r>
            <a:endParaRPr lang="en-US" altLang="zh-CN" sz="2000" b="1" dirty="0">
              <a:solidFill>
                <a:schemeClr val="accent1"/>
              </a:solidFill>
            </a:endParaRPr>
          </a:p>
          <a:p>
            <a:pPr lvl="1"/>
            <a:r>
              <a:rPr lang="zh-CN" altLang="en-US" sz="1350" b="1" dirty="0">
                <a:solidFill>
                  <a:schemeClr val="accent1"/>
                </a:solidFill>
              </a:rPr>
              <a:t>分片内：</a:t>
            </a:r>
            <a:endParaRPr lang="en-US" altLang="zh-CN" sz="1350" b="1" dirty="0">
              <a:solidFill>
                <a:schemeClr val="accent1"/>
              </a:solidFill>
            </a:endParaRPr>
          </a:p>
          <a:p>
            <a:pPr marL="942975" lvl="2" indent="-257175">
              <a:buFont typeface="Arial" panose="020B0604020202090204" pitchFamily="34" charset="0"/>
              <a:buChar char="•"/>
            </a:pPr>
            <a:r>
              <a:rPr lang="zh-CN" altLang="en-US" sz="1350" dirty="0"/>
              <a:t>如果采用 </a:t>
            </a:r>
            <a:r>
              <a:rPr lang="en-US" altLang="zh-CN" sz="1350" dirty="0"/>
              <a:t>POW</a:t>
            </a:r>
            <a:r>
              <a:rPr lang="zh-CN" altLang="en-US" sz="1350" dirty="0"/>
              <a:t> 共识：</a:t>
            </a:r>
            <a:r>
              <a:rPr lang="en-US" altLang="zh-CN" sz="1350" dirty="0"/>
              <a:t>51%</a:t>
            </a:r>
            <a:r>
              <a:rPr lang="zh-CN" altLang="en-US" sz="1350" dirty="0"/>
              <a:t>攻击的难度降到原来的 </a:t>
            </a:r>
            <a:r>
              <a:rPr lang="en-US" altLang="zh-CN" sz="1350" dirty="0"/>
              <a:t>1/</a:t>
            </a:r>
            <a:r>
              <a:rPr lang="en-US" altLang="zh-CN" sz="1350" i="1" dirty="0"/>
              <a:t>n</a:t>
            </a:r>
            <a:r>
              <a:rPr lang="zh-CN" altLang="en-US" sz="1350" dirty="0"/>
              <a:t>（</a:t>
            </a:r>
            <a:r>
              <a:rPr lang="en-US" altLang="zh-CN" sz="1350" dirty="0">
                <a:solidFill>
                  <a:srgbClr val="FF0000"/>
                </a:solidFill>
              </a:rPr>
              <a:t>1%</a:t>
            </a:r>
            <a:r>
              <a:rPr lang="zh-CN" altLang="en-US" sz="1350" dirty="0">
                <a:solidFill>
                  <a:srgbClr val="FF0000"/>
                </a:solidFill>
              </a:rPr>
              <a:t>攻击</a:t>
            </a:r>
            <a:r>
              <a:rPr lang="zh-CN" altLang="en-US" sz="1350" dirty="0"/>
              <a:t>）</a:t>
            </a:r>
            <a:endParaRPr lang="en-US" altLang="zh-CN" sz="1350" dirty="0"/>
          </a:p>
          <a:p>
            <a:pPr marL="942975" lvl="2" indent="-257175">
              <a:buFont typeface="Arial" panose="020B0604020202090204" pitchFamily="34" charset="0"/>
              <a:buChar char="•"/>
            </a:pPr>
            <a:r>
              <a:rPr lang="zh-CN" altLang="en-US" sz="1350" dirty="0"/>
              <a:t>如果采用 </a:t>
            </a:r>
            <a:r>
              <a:rPr lang="en-US" altLang="zh-CN" sz="1350" dirty="0"/>
              <a:t>PBFT</a:t>
            </a:r>
            <a:r>
              <a:rPr lang="zh-CN" altLang="en-US" sz="1350" dirty="0"/>
              <a:t> 共识：</a:t>
            </a:r>
            <a:r>
              <a:rPr lang="zh-CN" altLang="en-US" sz="1350" dirty="0">
                <a:solidFill>
                  <a:srgbClr val="FF0000"/>
                </a:solidFill>
              </a:rPr>
              <a:t>女巫攻击</a:t>
            </a:r>
            <a:r>
              <a:rPr lang="zh-CN" altLang="en-US" sz="1350" dirty="0"/>
              <a:t>，需要引入 </a:t>
            </a:r>
            <a:r>
              <a:rPr lang="en-US" altLang="zh-CN" sz="1350" dirty="0" err="1"/>
              <a:t>PoW </a:t>
            </a:r>
            <a:r>
              <a:rPr lang="zh-CN" altLang="en-US" sz="1350" dirty="0" err="1"/>
              <a:t>共识机制</a:t>
            </a:r>
            <a:r>
              <a:rPr lang="zh-CN" altLang="en-US" sz="1350" dirty="0"/>
              <a:t>提高攻击门槛，或引入身份验证机制</a:t>
            </a:r>
            <a:endParaRPr lang="en-US" altLang="zh-CN" sz="1350" dirty="0"/>
          </a:p>
          <a:p>
            <a:pPr lvl="1"/>
            <a:r>
              <a:rPr lang="zh-CN" altLang="en-US" sz="1350" b="1" dirty="0">
                <a:solidFill>
                  <a:schemeClr val="accent1"/>
                </a:solidFill>
              </a:rPr>
              <a:t>分片间：</a:t>
            </a:r>
            <a:endParaRPr lang="en-US" altLang="zh-CN" sz="1350" b="1" dirty="0">
              <a:solidFill>
                <a:schemeClr val="accent1"/>
              </a:solidFill>
            </a:endParaRPr>
          </a:p>
          <a:p>
            <a:pPr marL="942975" lvl="2" indent="-257175">
              <a:buFont typeface="Arial" panose="020B0604020202090204" pitchFamily="34" charset="0"/>
              <a:buChar char="•"/>
            </a:pPr>
            <a:r>
              <a:rPr lang="zh-CN" altLang="en-US" sz="1350" dirty="0"/>
              <a:t>需要</a:t>
            </a:r>
            <a:r>
              <a:rPr lang="zh-CN" altLang="en-US" sz="1350" dirty="0">
                <a:solidFill>
                  <a:srgbClr val="C00000"/>
                </a:solidFill>
              </a:rPr>
              <a:t>跨分片通信</a:t>
            </a:r>
            <a:r>
              <a:rPr lang="zh-CN" altLang="en-US" sz="1350" dirty="0"/>
              <a:t>来防止“</a:t>
            </a:r>
            <a:r>
              <a:rPr lang="zh-CN" altLang="en-US" sz="1350" dirty="0">
                <a:solidFill>
                  <a:srgbClr val="FF0000"/>
                </a:solidFill>
              </a:rPr>
              <a:t>双花攻击”</a:t>
            </a:r>
            <a:r>
              <a:rPr lang="zh-CN" altLang="en-US" sz="1350" dirty="0"/>
              <a:t>问题</a:t>
            </a:r>
            <a:endParaRPr lang="en-US" altLang="zh-CN" sz="1350" dirty="0"/>
          </a:p>
        </p:txBody>
      </p:sp>
      <p:pic>
        <p:nvPicPr>
          <p:cNvPr id="11" name="Picture 10"/>
          <p:cNvPicPr>
            <a:picLocks noChangeAspect="1"/>
          </p:cNvPicPr>
          <p:nvPr/>
        </p:nvPicPr>
        <p:blipFill>
          <a:blip r:embed="rId3"/>
          <a:stretch>
            <a:fillRect/>
          </a:stretch>
        </p:blipFill>
        <p:spPr>
          <a:xfrm>
            <a:off x="1932388" y="3417832"/>
            <a:ext cx="5304623" cy="2552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10992" y="1086855"/>
            <a:ext cx="4118121" cy="507831"/>
          </a:xfrm>
          <a:prstGeom prst="rect">
            <a:avLst/>
          </a:prstGeom>
        </p:spPr>
        <p:txBody>
          <a:bodyPr wrap="square">
            <a:spAutoFit/>
          </a:bodyPr>
          <a:lstStyle/>
          <a:p>
            <a:endParaRPr lang="en-US" altLang="zh-CN" sz="2700" b="1" dirty="0">
              <a:latin typeface="微软雅黑" panose="020B0503020204020204" pitchFamily="34" charset="-122"/>
              <a:ea typeface="微软雅黑" panose="020B0503020204020204" pitchFamily="34" charset="-122"/>
            </a:endParaRPr>
          </a:p>
        </p:txBody>
      </p:sp>
      <p:sp>
        <p:nvSpPr>
          <p:cNvPr id="7" name="矩形 6"/>
          <p:cNvSpPr/>
          <p:nvPr/>
        </p:nvSpPr>
        <p:spPr>
          <a:xfrm>
            <a:off x="210992" y="268525"/>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目前区块链“状态分片”技术的挑战</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03172" y="1246795"/>
            <a:ext cx="8363057" cy="1384995"/>
          </a:xfrm>
          <a:prstGeom prst="rect">
            <a:avLst/>
          </a:prstGeom>
          <a:noFill/>
        </p:spPr>
        <p:txBody>
          <a:bodyPr wrap="square" rtlCol="0">
            <a:spAutoFit/>
          </a:bodyPr>
          <a:lstStyle/>
          <a:p>
            <a:pPr>
              <a:lnSpc>
                <a:spcPct val="150000"/>
              </a:lnSpc>
            </a:pPr>
            <a:r>
              <a:rPr lang="en-US" altLang="zh-CN" sz="2000" b="1" dirty="0"/>
              <a:t>2.</a:t>
            </a:r>
            <a:r>
              <a:rPr lang="zh-CN" altLang="en-US" sz="2000" b="1" dirty="0"/>
              <a:t> 系统层面问题</a:t>
            </a:r>
            <a:endParaRPr lang="en-US" altLang="zh-CN" sz="2000" b="1" dirty="0">
              <a:solidFill>
                <a:srgbClr val="FF0000"/>
              </a:solidFill>
            </a:endParaRPr>
          </a:p>
          <a:p>
            <a:pPr marL="600075" lvl="1" indent="-257175">
              <a:buFont typeface="Arial" panose="020B0604020202090204" pitchFamily="34" charset="0"/>
              <a:buChar char="•"/>
            </a:pPr>
            <a:r>
              <a:rPr lang="zh-CN" altLang="en-US" sz="1350" dirty="0">
                <a:solidFill>
                  <a:srgbClr val="0432FF"/>
                </a:solidFill>
              </a:rPr>
              <a:t>单分片过热</a:t>
            </a:r>
            <a:r>
              <a:rPr lang="zh-CN" altLang="en-US" sz="1350" dirty="0"/>
              <a:t>：会导致在某些分片内的交易数量远高于其他分片</a:t>
            </a:r>
            <a:endParaRPr lang="en-US" altLang="zh-CN" sz="1350" dirty="0">
              <a:solidFill>
                <a:srgbClr val="FF0000"/>
              </a:solidFill>
            </a:endParaRPr>
          </a:p>
          <a:p>
            <a:pPr marL="600075" lvl="1" indent="-257175">
              <a:buFont typeface="Arial" panose="020B0604020202090204" pitchFamily="34" charset="0"/>
              <a:buChar char="•"/>
            </a:pPr>
            <a:r>
              <a:rPr lang="zh-CN" altLang="en-US" sz="1350" dirty="0"/>
              <a:t>如果</a:t>
            </a:r>
            <a:r>
              <a:rPr lang="zh-CN" altLang="en-US" sz="1350" dirty="0">
                <a:solidFill>
                  <a:srgbClr val="0432FF"/>
                </a:solidFill>
              </a:rPr>
              <a:t>状态切分策略</a:t>
            </a:r>
            <a:r>
              <a:rPr lang="zh-CN" altLang="en-US" sz="1350" dirty="0"/>
              <a:t>设计的不好，会导致大量的</a:t>
            </a:r>
            <a:r>
              <a:rPr lang="en-US" altLang="zh-CN" sz="1350" dirty="0"/>
              <a:t>【</a:t>
            </a:r>
            <a:r>
              <a:rPr lang="zh-CN" altLang="en-US" sz="1350" dirty="0">
                <a:solidFill>
                  <a:srgbClr val="FF0000"/>
                </a:solidFill>
              </a:rPr>
              <a:t>跨分片交易</a:t>
            </a:r>
            <a:r>
              <a:rPr lang="en-US" altLang="zh-CN" sz="1350" dirty="0"/>
              <a:t>】</a:t>
            </a:r>
          </a:p>
          <a:p>
            <a:pPr marL="600075" lvl="1" indent="-257175">
              <a:buFont typeface="Arial" panose="020B0604020202090204" pitchFamily="34" charset="0"/>
              <a:buChar char="•"/>
            </a:pPr>
            <a:r>
              <a:rPr lang="zh-CN" altLang="en-US" sz="1350" dirty="0"/>
              <a:t>在对</a:t>
            </a:r>
            <a:r>
              <a:rPr lang="zh-CN" altLang="en-US" sz="1350" dirty="0">
                <a:solidFill>
                  <a:srgbClr val="0432FF"/>
                </a:solidFill>
              </a:rPr>
              <a:t>全网状态进行重新分配</a:t>
            </a:r>
            <a:r>
              <a:rPr lang="zh-CN" altLang="en-US" sz="1350" dirty="0"/>
              <a:t>时，分片的增加与撤销需要保证整个系统的</a:t>
            </a:r>
            <a:r>
              <a:rPr lang="zh-CN" altLang="en-US" sz="1350" dirty="0">
                <a:solidFill>
                  <a:srgbClr val="C00000"/>
                </a:solidFill>
              </a:rPr>
              <a:t>稳定性</a:t>
            </a:r>
            <a:r>
              <a:rPr lang="zh-CN" altLang="en-US" sz="1350" dirty="0"/>
              <a:t>，不能因为分片和节点数量的变化导致区块链系统失效</a:t>
            </a:r>
            <a:endParaRPr lang="en-US" altLang="zh-CN" sz="135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912" y="2791730"/>
            <a:ext cx="3949047" cy="3573692"/>
          </a:xfrm>
          <a:prstGeom prst="rect">
            <a:avLst/>
          </a:prstGeom>
        </p:spPr>
      </p:pic>
      <p:sp>
        <p:nvSpPr>
          <p:cNvPr id="2" name="TextBox 1"/>
          <p:cNvSpPr txBox="1"/>
          <p:nvPr/>
        </p:nvSpPr>
        <p:spPr>
          <a:xfrm>
            <a:off x="1283520" y="3932245"/>
            <a:ext cx="1871808" cy="646331"/>
          </a:xfrm>
          <a:prstGeom prst="rect">
            <a:avLst/>
          </a:prstGeom>
          <a:noFill/>
        </p:spPr>
        <p:txBody>
          <a:bodyPr wrap="square" rtlCol="0">
            <a:spAutoFit/>
          </a:bodyPr>
          <a:lstStyle/>
          <a:p>
            <a:r>
              <a:rPr lang="zh-CN" altLang="en-US" dirty="0"/>
              <a:t>不同的</a:t>
            </a:r>
            <a:r>
              <a:rPr lang="zh-CN" altLang="en-US"/>
              <a:t>账户分配方案带来的影响</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163" y="2501900"/>
            <a:ext cx="8318500" cy="1460500"/>
          </a:xfrm>
        </p:spPr>
        <p:txBody>
          <a:bodyPr/>
          <a:lstStyle/>
          <a:p>
            <a:r>
              <a:rPr lang="zh-CN" altLang="en-US" dirty="0"/>
              <a:t>分片技术还有其他什么技术难题？</a:t>
            </a:r>
            <a:endParaRPr lang="en-US" altLang="zh-CN" dirty="0"/>
          </a:p>
          <a:p>
            <a:pPr lvl="1"/>
            <a:r>
              <a:rPr lang="zh-CN" altLang="en-US" dirty="0"/>
              <a:t>我们先做一些铺垫</a:t>
            </a:r>
            <a:endParaRPr lang="en-US" dirty="0"/>
          </a:p>
        </p:txBody>
      </p:sp>
      <p:pic>
        <p:nvPicPr>
          <p:cNvPr id="5" name="Picture 4" descr="ownload Png Interrogação - Powerpoint Presentation Question Mark 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722" y="2841812"/>
            <a:ext cx="812412" cy="1411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34</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283980" y="1056597"/>
            <a:ext cx="8512731" cy="3116238"/>
          </a:xfrm>
          <a:prstGeom prst="rect">
            <a:avLst/>
          </a:prstGeom>
          <a:noFill/>
        </p:spPr>
        <p:txBody>
          <a:bodyPr wrap="square" rtlCol="0">
            <a:spAutoFit/>
          </a:bodyPr>
          <a:lstStyle/>
          <a:p>
            <a:r>
              <a:rPr lang="en-US" altLang="zh-CN" sz="2400" kern="0" dirty="0" err="1">
                <a:latin typeface="华光楷体_CNKI" panose="02000500000000000000" charset="-122"/>
                <a:ea typeface="华光楷体_CNKI" panose="02000500000000000000" charset="-122"/>
                <a:cs typeface="华光楷体_CNKI" panose="02000500000000000000" charset="-122"/>
              </a:rPr>
              <a:t>Elastico</a:t>
            </a:r>
            <a:r>
              <a:rPr lang="zh-CN" altLang="en-US" sz="2400" kern="0" dirty="0">
                <a:latin typeface="华光楷体_CNKI" panose="02000500000000000000" charset="-122"/>
                <a:ea typeface="华光楷体_CNKI" panose="02000500000000000000" charset="-122"/>
                <a:cs typeface="华光楷体_CNKI" panose="02000500000000000000" charset="-122"/>
              </a:rPr>
              <a:t> </a:t>
            </a:r>
            <a:r>
              <a:rPr lang="en-US" altLang="zh-CN" sz="2400" kern="0" dirty="0">
                <a:latin typeface="华光楷体_CNKI" panose="02000500000000000000" charset="-122"/>
                <a:ea typeface="华光楷体_CNKI" panose="02000500000000000000" charset="-122"/>
                <a:cs typeface="华光楷体_CNKI" panose="02000500000000000000" charset="-122"/>
              </a:rPr>
              <a:t>(CCS’2016)</a:t>
            </a:r>
            <a:r>
              <a:rPr lang="zh-CN" altLang="en-US" sz="2400" kern="0" dirty="0">
                <a:latin typeface="华光楷体_CNKI" panose="02000500000000000000" charset="-122"/>
                <a:ea typeface="华光楷体_CNKI" panose="02000500000000000000" charset="-122"/>
                <a:cs typeface="华光楷体_CNKI" panose="02000500000000000000" charset="-122"/>
              </a:rPr>
              <a:t> </a:t>
            </a:r>
            <a:r>
              <a:rPr lang="zh-CN" altLang="en-US" sz="2400" b="1" dirty="0">
                <a:latin typeface="微软雅黑 Light" panose="020B0502040204020203" pitchFamily="34" charset="-122"/>
                <a:ea typeface="微软雅黑 Light" panose="020B0502040204020203" pitchFamily="34" charset="-122"/>
              </a:rPr>
              <a:t>第一次提出分片协议的</a:t>
            </a:r>
            <a:r>
              <a:rPr lang="en-US" altLang="zh-CN" sz="2400" b="1" dirty="0">
                <a:latin typeface="微软雅黑 Light" panose="020B0502040204020203" pitchFamily="34" charset="-122"/>
                <a:ea typeface="微软雅黑 Light" panose="020B0502040204020203" pitchFamily="34" charset="-122"/>
              </a:rPr>
              <a:t>5</a:t>
            </a:r>
            <a:r>
              <a:rPr lang="zh-CN" altLang="en-US" sz="2400" b="1" dirty="0">
                <a:latin typeface="微软雅黑 Light" panose="020B0502040204020203" pitchFamily="34" charset="-122"/>
                <a:ea typeface="微软雅黑 Light" panose="020B0502040204020203" pitchFamily="34" charset="-122"/>
              </a:rPr>
              <a:t>个步骤</a:t>
            </a:r>
            <a:r>
              <a:rPr lang="en-US" altLang="zh-CN" sz="2400" b="1" dirty="0">
                <a:latin typeface="微软雅黑 Light" panose="020B0502040204020203" pitchFamily="34" charset="-122"/>
                <a:ea typeface="微软雅黑 Light" panose="020B0502040204020203" pitchFamily="34" charset="-122"/>
              </a:rPr>
              <a:t>:</a:t>
            </a:r>
          </a:p>
          <a:p>
            <a:pPr marL="342900" indent="-342900">
              <a:lnSpc>
                <a:spcPct val="150000"/>
              </a:lnSpc>
              <a:buFont typeface="Courier New" panose="02070409020205090404" charset="0"/>
              <a:buChar char="o"/>
            </a:pPr>
            <a:r>
              <a:rPr lang="en-US" altLang="zh-CN" sz="2000" dirty="0">
                <a:latin typeface="微软雅黑 Light" panose="020B0502040204020203" pitchFamily="34" charset="-122"/>
                <a:ea typeface="微软雅黑 Light" panose="020B0502040204020203" pitchFamily="34" charset="-122"/>
              </a:rPr>
              <a:t>1. Identity Establishment and Committee Formation.</a:t>
            </a:r>
          </a:p>
          <a:p>
            <a:pPr marL="342900" indent="-342900">
              <a:lnSpc>
                <a:spcPct val="150000"/>
              </a:lnSpc>
              <a:buFont typeface="Courier New" panose="02070409020205090404" charset="0"/>
              <a:buChar char="o"/>
            </a:pPr>
            <a:r>
              <a:rPr lang="en-US" altLang="zh-CN" sz="2000" dirty="0">
                <a:latin typeface="微软雅黑 Light" panose="020B0502040204020203" pitchFamily="34" charset="-122"/>
                <a:ea typeface="微软雅黑 Light" panose="020B0502040204020203" pitchFamily="34" charset="-122"/>
              </a:rPr>
              <a:t>2. Overlay Setup for Committees. </a:t>
            </a:r>
          </a:p>
          <a:p>
            <a:pPr marL="342900" indent="-342900">
              <a:lnSpc>
                <a:spcPct val="150000"/>
              </a:lnSpc>
              <a:buFont typeface="Courier New" panose="02070409020205090404" charset="0"/>
              <a:buChar char="o"/>
            </a:pPr>
            <a:r>
              <a:rPr lang="en-US" altLang="zh-CN" sz="2000" dirty="0">
                <a:latin typeface="微软雅黑 Light" panose="020B0502040204020203" pitchFamily="34" charset="-122"/>
                <a:ea typeface="微软雅黑 Light" panose="020B0502040204020203" pitchFamily="34" charset="-122"/>
              </a:rPr>
              <a:t>3. Intra-committee Consensus.</a:t>
            </a:r>
          </a:p>
          <a:p>
            <a:pPr marL="342900" indent="-342900">
              <a:lnSpc>
                <a:spcPct val="150000"/>
              </a:lnSpc>
              <a:buFont typeface="Courier New" panose="02070409020205090404" charset="0"/>
              <a:buChar char="o"/>
            </a:pPr>
            <a:r>
              <a:rPr lang="en-US" altLang="zh-CN" sz="2000" dirty="0">
                <a:latin typeface="微软雅黑 Light" panose="020B0502040204020203" pitchFamily="34" charset="-122"/>
                <a:ea typeface="微软雅黑 Light" panose="020B0502040204020203" pitchFamily="34" charset="-122"/>
              </a:rPr>
              <a:t>4. Final Consensus Broadcast.</a:t>
            </a:r>
          </a:p>
          <a:p>
            <a:pPr marL="342900" indent="-342900">
              <a:lnSpc>
                <a:spcPct val="150000"/>
              </a:lnSpc>
              <a:buFont typeface="Courier New" panose="02070409020205090404" charset="0"/>
              <a:buChar char="o"/>
            </a:pPr>
            <a:r>
              <a:rPr lang="en-US" altLang="zh-CN" sz="2000" dirty="0">
                <a:latin typeface="微软雅黑 Light" panose="020B0502040204020203" pitchFamily="34" charset="-122"/>
                <a:ea typeface="微软雅黑 Light" panose="020B0502040204020203" pitchFamily="34" charset="-122"/>
              </a:rPr>
              <a:t>5. Epoch Randomness Generation.</a:t>
            </a:r>
          </a:p>
          <a:p>
            <a:endParaRPr lang="en-US" altLang="zh-CN" sz="2250" dirty="0">
              <a:latin typeface="微软雅黑 Light" panose="020B0502040204020203" pitchFamily="34" charset="-122"/>
              <a:ea typeface="微软雅黑 Light" panose="020B0502040204020203" pitchFamily="34" charset="-122"/>
            </a:endParaRPr>
          </a:p>
        </p:txBody>
      </p:sp>
      <p:grpSp>
        <p:nvGrpSpPr>
          <p:cNvPr id="11" name="Group 10"/>
          <p:cNvGrpSpPr/>
          <p:nvPr/>
        </p:nvGrpSpPr>
        <p:grpSpPr>
          <a:xfrm>
            <a:off x="1490338" y="4010910"/>
            <a:ext cx="5170488" cy="2362200"/>
            <a:chOff x="2403475" y="1871663"/>
            <a:chExt cx="5170488" cy="2362200"/>
          </a:xfrm>
        </p:grpSpPr>
        <p:sp>
          <p:nvSpPr>
            <p:cNvPr id="12"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3" name="Group 111"/>
            <p:cNvGrpSpPr/>
            <p:nvPr/>
          </p:nvGrpSpPr>
          <p:grpSpPr bwMode="auto">
            <a:xfrm>
              <a:off x="4191000" y="2105025"/>
              <a:ext cx="1897063" cy="1677988"/>
              <a:chOff x="4191000" y="2105025"/>
              <a:chExt cx="1897784" cy="1677987"/>
            </a:xfrm>
          </p:grpSpPr>
          <p:sp>
            <p:nvSpPr>
              <p:cNvPr id="75" name="Rectangle 74"/>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6" name="Rectangle 75"/>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8" name="Oval 77"/>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3"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4"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5" name="Rectangle 84"/>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6" name="Rectangle 85"/>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9" name="Oval 88"/>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Oval 89"/>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5"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6" name="Rectangle 95"/>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7" name="Rectangle 96"/>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9" name="Oval 98"/>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Oval 99"/>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4"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5"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106" name="Rectangle 105"/>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7" name="Rectangle 106"/>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9" name="Oval 108"/>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4"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5"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4" name="Group 195"/>
            <p:cNvGrpSpPr/>
            <p:nvPr/>
          </p:nvGrpSpPr>
          <p:grpSpPr bwMode="auto">
            <a:xfrm>
              <a:off x="6142038" y="2576513"/>
              <a:ext cx="857250" cy="1135062"/>
              <a:chOff x="3458913" y="527414"/>
              <a:chExt cx="858401" cy="1135892"/>
            </a:xfrm>
          </p:grpSpPr>
          <p:sp>
            <p:nvSpPr>
              <p:cNvPr id="65" name="Rectangle 64"/>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6" name="Rectangle 65"/>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8" name="Oval 67"/>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3"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4"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5"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0" name="Group 46"/>
            <p:cNvGrpSpPr/>
            <p:nvPr/>
          </p:nvGrpSpPr>
          <p:grpSpPr bwMode="auto">
            <a:xfrm>
              <a:off x="6751638" y="2120900"/>
              <a:ext cx="822325" cy="1638300"/>
              <a:chOff x="6255847" y="681175"/>
              <a:chExt cx="822661" cy="1640387"/>
            </a:xfrm>
          </p:grpSpPr>
          <p:sp>
            <p:nvSpPr>
              <p:cNvPr id="55" name="Rectangle 54"/>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6"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7" name="Rectangle 56"/>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3"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1"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bwMode="auto">
            <a:xfrm>
              <a:off x="2565400" y="2268538"/>
              <a:ext cx="1152525" cy="1516062"/>
              <a:chOff x="2565355" y="2268538"/>
              <a:chExt cx="1152570" cy="1516122"/>
            </a:xfrm>
          </p:grpSpPr>
          <p:sp>
            <p:nvSpPr>
              <p:cNvPr id="30" name="Rectangle 29"/>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1" name="Oval 30"/>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4" name="Right Arrow 23"/>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26"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7"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8" name="Left Brace 27"/>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1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35</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436364" y="1345883"/>
            <a:ext cx="8555236" cy="2169825"/>
          </a:xfrm>
          <a:prstGeom prst="rect">
            <a:avLst/>
          </a:prstGeom>
          <a:noFill/>
        </p:spPr>
        <p:txBody>
          <a:bodyPr wrap="square" rtlCol="0">
            <a:spAutoFit/>
          </a:bodyPr>
          <a:lstStyle/>
          <a:p>
            <a:r>
              <a:rPr lang="zh-CN" altLang="en-US" sz="2250" b="1" dirty="0">
                <a:latin typeface="微软雅黑 Light" panose="020B0502040204020203" pitchFamily="34" charset="-122"/>
                <a:ea typeface="微软雅黑 Light" panose="020B0502040204020203" pitchFamily="34" charset="-122"/>
              </a:rPr>
              <a:t>第一步：</a:t>
            </a:r>
            <a:endParaRPr lang="en-US" altLang="zh-CN" sz="2250" b="1" dirty="0">
              <a:latin typeface="微软雅黑 Light" panose="020B0502040204020203" pitchFamily="34" charset="-122"/>
              <a:ea typeface="微软雅黑 Light" panose="020B0502040204020203" pitchFamily="34" charset="-122"/>
            </a:endParaRPr>
          </a:p>
          <a:p>
            <a:endParaRPr lang="en-US" altLang="zh-CN" sz="2250" b="1"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1. Identity Establishment and Committee Formation.</a:t>
            </a:r>
          </a:p>
          <a:p>
            <a:endParaRPr lang="en-US" altLang="zh-CN" sz="2250" dirty="0">
              <a:latin typeface="微软雅黑 Light" panose="020B0502040204020203" pitchFamily="34" charset="-122"/>
              <a:ea typeface="微软雅黑 Light" panose="020B0502040204020203" pitchFamily="34" charset="-122"/>
            </a:endParaRPr>
          </a:p>
          <a:p>
            <a:r>
              <a:rPr lang="zh-CN" altLang="en-US" sz="2250" dirty="0">
                <a:latin typeface="微软雅黑 Light" panose="020B0502040204020203" pitchFamily="34" charset="-122"/>
                <a:ea typeface="微软雅黑 Light" panose="020B0502040204020203" pitchFamily="34" charset="-122"/>
              </a:rPr>
              <a:t>节点通过解决低难度的 </a:t>
            </a:r>
            <a:r>
              <a:rPr lang="en-US" altLang="zh-CN" sz="2250" dirty="0" err="1">
                <a:latin typeface="微软雅黑 Light" panose="020B0502040204020203" pitchFamily="34" charset="-122"/>
                <a:ea typeface="微软雅黑 Light" panose="020B0502040204020203" pitchFamily="34" charset="-122"/>
              </a:rPr>
              <a:t>PoW</a:t>
            </a:r>
            <a:r>
              <a:rPr lang="zh-CN" altLang="en-US" sz="2250" dirty="0">
                <a:latin typeface="微软雅黑 Light" panose="020B0502040204020203" pitchFamily="34" charset="-122"/>
                <a:ea typeface="微软雅黑 Light" panose="020B0502040204020203" pitchFamily="34" charset="-122"/>
              </a:rPr>
              <a:t> 问题，按照顺序随机加入 </a:t>
            </a:r>
            <a:r>
              <a:rPr lang="en-US" altLang="zh-CN" sz="2250" dirty="0">
                <a:latin typeface="微软雅黑 Light" panose="020B0502040204020203" pitchFamily="34" charset="-122"/>
                <a:ea typeface="微软雅黑 Light" panose="020B0502040204020203" pitchFamily="34" charset="-122"/>
              </a:rPr>
              <a:t>committee</a:t>
            </a:r>
            <a:r>
              <a:rPr lang="zh-CN" altLang="en-US" sz="2250" dirty="0">
                <a:latin typeface="微软雅黑 Light" panose="020B0502040204020203" pitchFamily="34" charset="-122"/>
                <a:ea typeface="微软雅黑 Light" panose="020B0502040204020203" pitchFamily="34" charset="-122"/>
              </a:rPr>
              <a:t>（存在 </a:t>
            </a:r>
            <a:r>
              <a:rPr lang="en-US" altLang="zh-CN" sz="2250" dirty="0">
                <a:latin typeface="微软雅黑 Light" panose="020B0502040204020203" pitchFamily="34" charset="-122"/>
                <a:ea typeface="微软雅黑 Light" panose="020B0502040204020203" pitchFamily="34" charset="-122"/>
              </a:rPr>
              <a:t>straggler</a:t>
            </a:r>
            <a:r>
              <a:rPr lang="zh-CN" altLang="en-US" sz="2250" dirty="0">
                <a:latin typeface="微软雅黑 Light" panose="020B0502040204020203" pitchFamily="34" charset="-122"/>
                <a:ea typeface="微软雅黑 Light" panose="020B0502040204020203" pitchFamily="34" charset="-122"/>
              </a:rPr>
              <a:t> 的问题）</a:t>
            </a:r>
          </a:p>
        </p:txBody>
      </p:sp>
      <p:grpSp>
        <p:nvGrpSpPr>
          <p:cNvPr id="11" name="Group 10"/>
          <p:cNvGrpSpPr/>
          <p:nvPr/>
        </p:nvGrpSpPr>
        <p:grpSpPr>
          <a:xfrm>
            <a:off x="1848429" y="3710921"/>
            <a:ext cx="5170488" cy="2362200"/>
            <a:chOff x="2403475" y="1871663"/>
            <a:chExt cx="5170488" cy="2362200"/>
          </a:xfrm>
        </p:grpSpPr>
        <p:sp>
          <p:nvSpPr>
            <p:cNvPr id="12"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3" name="Group 111"/>
            <p:cNvGrpSpPr/>
            <p:nvPr/>
          </p:nvGrpSpPr>
          <p:grpSpPr bwMode="auto">
            <a:xfrm>
              <a:off x="4191000" y="2105025"/>
              <a:ext cx="1897063" cy="1677988"/>
              <a:chOff x="4191000" y="2105025"/>
              <a:chExt cx="1897784" cy="1677987"/>
            </a:xfrm>
          </p:grpSpPr>
          <p:sp>
            <p:nvSpPr>
              <p:cNvPr id="75" name="Rectangle 74"/>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6" name="Rectangle 75"/>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8" name="Oval 77"/>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3"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4"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5" name="Rectangle 84"/>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6" name="Rectangle 85"/>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9" name="Oval 88"/>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Oval 89"/>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5"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6" name="Rectangle 95"/>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7" name="Rectangle 96"/>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9" name="Oval 98"/>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Oval 99"/>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4"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5"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106" name="Rectangle 105"/>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7" name="Rectangle 106"/>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9" name="Oval 108"/>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4"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5"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4" name="Group 195"/>
            <p:cNvGrpSpPr/>
            <p:nvPr/>
          </p:nvGrpSpPr>
          <p:grpSpPr bwMode="auto">
            <a:xfrm>
              <a:off x="6142038" y="2576513"/>
              <a:ext cx="857250" cy="1135062"/>
              <a:chOff x="3458913" y="527414"/>
              <a:chExt cx="858401" cy="1135892"/>
            </a:xfrm>
          </p:grpSpPr>
          <p:sp>
            <p:nvSpPr>
              <p:cNvPr id="65" name="Rectangle 64"/>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6" name="Rectangle 65"/>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8" name="Oval 67"/>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3"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4"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5"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0" name="Group 46"/>
            <p:cNvGrpSpPr/>
            <p:nvPr/>
          </p:nvGrpSpPr>
          <p:grpSpPr bwMode="auto">
            <a:xfrm>
              <a:off x="6751638" y="2120900"/>
              <a:ext cx="822325" cy="1638300"/>
              <a:chOff x="6255847" y="681175"/>
              <a:chExt cx="822661" cy="1640387"/>
            </a:xfrm>
          </p:grpSpPr>
          <p:sp>
            <p:nvSpPr>
              <p:cNvPr id="55" name="Rectangle 54"/>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6"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7" name="Rectangle 56"/>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3"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1"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bwMode="auto">
            <a:xfrm>
              <a:off x="2565400" y="2268538"/>
              <a:ext cx="1152525" cy="1516062"/>
              <a:chOff x="2565355" y="2268538"/>
              <a:chExt cx="1152570" cy="1516122"/>
            </a:xfrm>
          </p:grpSpPr>
          <p:sp>
            <p:nvSpPr>
              <p:cNvPr id="30" name="Rectangle 29"/>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1" name="Oval 30"/>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4" name="Right Arrow 23"/>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26"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7"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8" name="Left Brace 27"/>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1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36</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623888" y="1309757"/>
            <a:ext cx="7827169" cy="2169825"/>
          </a:xfrm>
          <a:prstGeom prst="rect">
            <a:avLst/>
          </a:prstGeom>
          <a:noFill/>
        </p:spPr>
        <p:txBody>
          <a:bodyPr wrap="square" rtlCol="0">
            <a:spAutoFit/>
          </a:bodyPr>
          <a:lstStyle/>
          <a:p>
            <a:r>
              <a:rPr lang="zh-CN" altLang="en-US" sz="2250" b="1" dirty="0">
                <a:latin typeface="微软雅黑 Light" panose="020B0502040204020203" pitchFamily="34" charset="-122"/>
                <a:ea typeface="微软雅黑 Light" panose="020B0502040204020203" pitchFamily="34" charset="-122"/>
              </a:rPr>
              <a:t>第二步：</a:t>
            </a:r>
            <a:endParaRPr lang="en-US" altLang="zh-CN" sz="2250" b="1" dirty="0">
              <a:latin typeface="微软雅黑 Light" panose="020B0502040204020203" pitchFamily="34" charset="-122"/>
              <a:ea typeface="微软雅黑 Light" panose="020B0502040204020203" pitchFamily="34" charset="-122"/>
            </a:endParaRPr>
          </a:p>
          <a:p>
            <a:endParaRPr lang="en-US" altLang="zh-CN" sz="2250" b="1"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2. Overlay Setup for Committees. </a:t>
            </a:r>
          </a:p>
          <a:p>
            <a:endParaRPr lang="en-US" altLang="zh-CN" sz="2250"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To</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enable</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nodes</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communication  and discover others</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(broadcast)</a:t>
            </a:r>
          </a:p>
        </p:txBody>
      </p:sp>
      <p:grpSp>
        <p:nvGrpSpPr>
          <p:cNvPr id="11" name="Group 10"/>
          <p:cNvGrpSpPr/>
          <p:nvPr/>
        </p:nvGrpSpPr>
        <p:grpSpPr>
          <a:xfrm>
            <a:off x="1848429" y="3558521"/>
            <a:ext cx="5170488" cy="2362200"/>
            <a:chOff x="2403475" y="1871663"/>
            <a:chExt cx="5170488" cy="2362200"/>
          </a:xfrm>
        </p:grpSpPr>
        <p:sp>
          <p:nvSpPr>
            <p:cNvPr id="12"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3" name="Group 111"/>
            <p:cNvGrpSpPr/>
            <p:nvPr/>
          </p:nvGrpSpPr>
          <p:grpSpPr bwMode="auto">
            <a:xfrm>
              <a:off x="4191000" y="2105025"/>
              <a:ext cx="1897063" cy="1677988"/>
              <a:chOff x="4191000" y="2105025"/>
              <a:chExt cx="1897784" cy="1677987"/>
            </a:xfrm>
          </p:grpSpPr>
          <p:sp>
            <p:nvSpPr>
              <p:cNvPr id="75" name="Rectangle 74"/>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6" name="Rectangle 75"/>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8" name="Oval 77"/>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3"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4"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5" name="Rectangle 84"/>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6" name="Rectangle 85"/>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9" name="Oval 88"/>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Oval 89"/>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5"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6" name="Rectangle 95"/>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7" name="Rectangle 96"/>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9" name="Oval 98"/>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Oval 99"/>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4"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5"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106" name="Rectangle 105"/>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7" name="Rectangle 106"/>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9" name="Oval 108"/>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4"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5"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4" name="Group 195"/>
            <p:cNvGrpSpPr/>
            <p:nvPr/>
          </p:nvGrpSpPr>
          <p:grpSpPr bwMode="auto">
            <a:xfrm>
              <a:off x="6142038" y="2576513"/>
              <a:ext cx="857250" cy="1135062"/>
              <a:chOff x="3458913" y="527414"/>
              <a:chExt cx="858401" cy="1135892"/>
            </a:xfrm>
          </p:grpSpPr>
          <p:sp>
            <p:nvSpPr>
              <p:cNvPr id="65" name="Rectangle 64"/>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6" name="Rectangle 65"/>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8" name="Oval 67"/>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3"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4"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5"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0" name="Group 46"/>
            <p:cNvGrpSpPr/>
            <p:nvPr/>
          </p:nvGrpSpPr>
          <p:grpSpPr bwMode="auto">
            <a:xfrm>
              <a:off x="6751638" y="2120900"/>
              <a:ext cx="822325" cy="1638300"/>
              <a:chOff x="6255847" y="681175"/>
              <a:chExt cx="822661" cy="1640387"/>
            </a:xfrm>
          </p:grpSpPr>
          <p:sp>
            <p:nvSpPr>
              <p:cNvPr id="55" name="Rectangle 54"/>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6"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7" name="Rectangle 56"/>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3"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1"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bwMode="auto">
            <a:xfrm>
              <a:off x="2565400" y="2268538"/>
              <a:ext cx="1152525" cy="1516062"/>
              <a:chOff x="2565355" y="2268538"/>
              <a:chExt cx="1152570" cy="1516122"/>
            </a:xfrm>
          </p:grpSpPr>
          <p:sp>
            <p:nvSpPr>
              <p:cNvPr id="30" name="Rectangle 29"/>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1" name="Oval 30"/>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4" name="Right Arrow 23"/>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26"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7"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8" name="Left Brace 27"/>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1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37</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676275" y="1309757"/>
            <a:ext cx="6905625" cy="1823576"/>
          </a:xfrm>
          <a:prstGeom prst="rect">
            <a:avLst/>
          </a:prstGeom>
          <a:noFill/>
        </p:spPr>
        <p:txBody>
          <a:bodyPr wrap="square" rtlCol="0">
            <a:spAutoFit/>
          </a:bodyPr>
          <a:lstStyle/>
          <a:p>
            <a:r>
              <a:rPr lang="zh-CN" altLang="en-US" sz="2250" b="1" dirty="0">
                <a:latin typeface="微软雅黑 Light" panose="020B0502040204020203" pitchFamily="34" charset="-122"/>
                <a:ea typeface="微软雅黑 Light" panose="020B0502040204020203" pitchFamily="34" charset="-122"/>
              </a:rPr>
              <a:t>第三步：</a:t>
            </a:r>
            <a:endParaRPr lang="en-US" altLang="zh-CN" sz="2250" b="1" dirty="0">
              <a:latin typeface="微软雅黑 Light" panose="020B0502040204020203" pitchFamily="34" charset="-122"/>
              <a:ea typeface="微软雅黑 Light" panose="020B0502040204020203" pitchFamily="34" charset="-122"/>
            </a:endParaRPr>
          </a:p>
          <a:p>
            <a:endParaRPr lang="en-US" altLang="zh-CN" sz="2250" b="1"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3. Intra-committee Consensus.</a:t>
            </a:r>
          </a:p>
          <a:p>
            <a:endParaRPr lang="en-US" altLang="zh-CN" sz="2250"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Running PBFT for agreement</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in</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each</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committee</a:t>
            </a:r>
          </a:p>
        </p:txBody>
      </p:sp>
      <p:grpSp>
        <p:nvGrpSpPr>
          <p:cNvPr id="11" name="Group 10"/>
          <p:cNvGrpSpPr/>
          <p:nvPr/>
        </p:nvGrpSpPr>
        <p:grpSpPr>
          <a:xfrm>
            <a:off x="1848429" y="3558521"/>
            <a:ext cx="5170488" cy="2362200"/>
            <a:chOff x="2403475" y="1871663"/>
            <a:chExt cx="5170488" cy="2362200"/>
          </a:xfrm>
        </p:grpSpPr>
        <p:sp>
          <p:nvSpPr>
            <p:cNvPr id="12"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3" name="Group 111"/>
            <p:cNvGrpSpPr/>
            <p:nvPr/>
          </p:nvGrpSpPr>
          <p:grpSpPr bwMode="auto">
            <a:xfrm>
              <a:off x="4191000" y="2105025"/>
              <a:ext cx="1897063" cy="1677988"/>
              <a:chOff x="4191000" y="2105025"/>
              <a:chExt cx="1897784" cy="1677987"/>
            </a:xfrm>
          </p:grpSpPr>
          <p:sp>
            <p:nvSpPr>
              <p:cNvPr id="75" name="Rectangle 74"/>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6" name="Rectangle 75"/>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8" name="Oval 77"/>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3"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4"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5" name="Rectangle 84"/>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6" name="Rectangle 85"/>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9" name="Oval 88"/>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Oval 89"/>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5"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6" name="Rectangle 95"/>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7" name="Rectangle 96"/>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9" name="Oval 98"/>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Oval 99"/>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4"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5"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106" name="Rectangle 105"/>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7" name="Rectangle 106"/>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9" name="Oval 108"/>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4"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5"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4" name="Group 195"/>
            <p:cNvGrpSpPr/>
            <p:nvPr/>
          </p:nvGrpSpPr>
          <p:grpSpPr bwMode="auto">
            <a:xfrm>
              <a:off x="6142038" y="2576513"/>
              <a:ext cx="857250" cy="1135062"/>
              <a:chOff x="3458913" y="527414"/>
              <a:chExt cx="858401" cy="1135892"/>
            </a:xfrm>
          </p:grpSpPr>
          <p:sp>
            <p:nvSpPr>
              <p:cNvPr id="65" name="Rectangle 64"/>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6" name="Rectangle 65"/>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8" name="Oval 67"/>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3"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4"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5"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0" name="Group 46"/>
            <p:cNvGrpSpPr/>
            <p:nvPr/>
          </p:nvGrpSpPr>
          <p:grpSpPr bwMode="auto">
            <a:xfrm>
              <a:off x="6751638" y="2120900"/>
              <a:ext cx="822325" cy="1638300"/>
              <a:chOff x="6255847" y="681175"/>
              <a:chExt cx="822661" cy="1640387"/>
            </a:xfrm>
          </p:grpSpPr>
          <p:sp>
            <p:nvSpPr>
              <p:cNvPr id="55" name="Rectangle 54"/>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6"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7" name="Rectangle 56"/>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3"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1"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bwMode="auto">
            <a:xfrm>
              <a:off x="2565400" y="2268538"/>
              <a:ext cx="1152525" cy="1516062"/>
              <a:chOff x="2565355" y="2268538"/>
              <a:chExt cx="1152570" cy="1516122"/>
            </a:xfrm>
          </p:grpSpPr>
          <p:sp>
            <p:nvSpPr>
              <p:cNvPr id="30" name="Rectangle 29"/>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1" name="Oval 30"/>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4" name="Right Arrow 23"/>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26"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7"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8" name="Left Brace 27"/>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1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38</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623888" y="1352550"/>
            <a:ext cx="7618412" cy="1823576"/>
          </a:xfrm>
          <a:prstGeom prst="rect">
            <a:avLst/>
          </a:prstGeom>
          <a:noFill/>
        </p:spPr>
        <p:txBody>
          <a:bodyPr wrap="square" rtlCol="0">
            <a:spAutoFit/>
          </a:bodyPr>
          <a:lstStyle/>
          <a:p>
            <a:r>
              <a:rPr lang="zh-CN" altLang="en-US" sz="2250" b="1" dirty="0">
                <a:latin typeface="微软雅黑 Light" panose="020B0502040204020203" pitchFamily="34" charset="-122"/>
                <a:ea typeface="微软雅黑 Light" panose="020B0502040204020203" pitchFamily="34" charset="-122"/>
              </a:rPr>
              <a:t>第四步：</a:t>
            </a:r>
            <a:endParaRPr lang="en-US" altLang="zh-CN" sz="2250" b="1" dirty="0">
              <a:latin typeface="微软雅黑 Light" panose="020B0502040204020203" pitchFamily="34" charset="-122"/>
              <a:ea typeface="微软雅黑 Light" panose="020B0502040204020203" pitchFamily="34" charset="-122"/>
            </a:endParaRPr>
          </a:p>
          <a:p>
            <a:endParaRPr lang="en-US" altLang="zh-CN" sz="2250" b="1"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4. Final Consensus Broadcast.</a:t>
            </a:r>
          </a:p>
          <a:p>
            <a:endParaRPr lang="en-US" altLang="zh-CN" sz="2250"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Computes a final value and store</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it</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in</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the</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root/main</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chain</a:t>
            </a:r>
          </a:p>
        </p:txBody>
      </p:sp>
      <p:grpSp>
        <p:nvGrpSpPr>
          <p:cNvPr id="14" name="Group 13"/>
          <p:cNvGrpSpPr/>
          <p:nvPr/>
        </p:nvGrpSpPr>
        <p:grpSpPr>
          <a:xfrm>
            <a:off x="1848429" y="3558521"/>
            <a:ext cx="5170488" cy="2362200"/>
            <a:chOff x="2403475" y="1871663"/>
            <a:chExt cx="5170488" cy="2362200"/>
          </a:xfrm>
        </p:grpSpPr>
        <p:sp>
          <p:nvSpPr>
            <p:cNvPr id="15"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7" name="Group 111"/>
            <p:cNvGrpSpPr/>
            <p:nvPr/>
          </p:nvGrpSpPr>
          <p:grpSpPr bwMode="auto">
            <a:xfrm>
              <a:off x="4191000" y="2105025"/>
              <a:ext cx="1897063" cy="1677988"/>
              <a:chOff x="4191000" y="2105025"/>
              <a:chExt cx="1897784" cy="1677987"/>
            </a:xfrm>
          </p:grpSpPr>
          <p:sp>
            <p:nvSpPr>
              <p:cNvPr id="78" name="Rectangle 77"/>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9" name="Rectangle 78"/>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1" name="Oval 80"/>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5"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6"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8"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9" name="Rectangle 88"/>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0" name="Rectangle 89"/>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2" name="Oval 91"/>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Oval 92"/>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 name="Oval 93"/>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 name="Oval 94"/>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6"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7"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8"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9" name="Rectangle 98"/>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0" name="Rectangle 99"/>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2" name="Oval 101"/>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 name="Oval 102"/>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Oval 103"/>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Oval 104"/>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6"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7"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8"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109" name="Rectangle 108"/>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10" name="Rectangle 109"/>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12" name="Oval 111"/>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3" name="Oval 112"/>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4" name="Oval 113"/>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5" name="Oval 114"/>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6"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7"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8"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8" name="Group 195"/>
            <p:cNvGrpSpPr/>
            <p:nvPr/>
          </p:nvGrpSpPr>
          <p:grpSpPr bwMode="auto">
            <a:xfrm>
              <a:off x="6142038" y="2576513"/>
              <a:ext cx="857250" cy="1135062"/>
              <a:chOff x="3458913" y="527414"/>
              <a:chExt cx="858401" cy="1135892"/>
            </a:xfrm>
          </p:grpSpPr>
          <p:sp>
            <p:nvSpPr>
              <p:cNvPr id="68" name="Rectangle 67"/>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9" name="Rectangle 68"/>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1" name="Oval 70"/>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Oval 71"/>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 name="Oval 72"/>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Oval 73"/>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5"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6"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7"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20"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1"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46"/>
            <p:cNvGrpSpPr/>
            <p:nvPr/>
          </p:nvGrpSpPr>
          <p:grpSpPr bwMode="auto">
            <a:xfrm>
              <a:off x="6751638" y="2120900"/>
              <a:ext cx="822325" cy="1638300"/>
              <a:chOff x="6255847" y="681175"/>
              <a:chExt cx="822661" cy="1640387"/>
            </a:xfrm>
          </p:grpSpPr>
          <p:sp>
            <p:nvSpPr>
              <p:cNvPr id="58" name="Rectangle 57"/>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0"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61" name="Rectangle 60"/>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ectangle 61"/>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Rectangle 62"/>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4"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6"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7"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4"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Group 1"/>
            <p:cNvGrpSpPr/>
            <p:nvPr/>
          </p:nvGrpSpPr>
          <p:grpSpPr bwMode="auto">
            <a:xfrm>
              <a:off x="2565400" y="2268538"/>
              <a:ext cx="1152525" cy="1516062"/>
              <a:chOff x="2565355" y="2268538"/>
              <a:chExt cx="1152570" cy="1516122"/>
            </a:xfrm>
          </p:grpSpPr>
          <p:sp>
            <p:nvSpPr>
              <p:cNvPr id="33" name="Rectangle 32"/>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4" name="Oval 33"/>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Oval 53"/>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54"/>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Oval 55"/>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7" name="Right Arrow 26"/>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30"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31"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32" name="Left Brace 31"/>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22"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39</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274320" y="1263970"/>
            <a:ext cx="8796870" cy="2169825"/>
          </a:xfrm>
          <a:prstGeom prst="rect">
            <a:avLst/>
          </a:prstGeom>
          <a:noFill/>
        </p:spPr>
        <p:txBody>
          <a:bodyPr wrap="square" rtlCol="0">
            <a:spAutoFit/>
          </a:bodyPr>
          <a:lstStyle/>
          <a:p>
            <a:r>
              <a:rPr lang="zh-CN" altLang="en-US" sz="2250" b="1" dirty="0">
                <a:latin typeface="微软雅黑 Light" panose="020B0502040204020203" pitchFamily="34" charset="-122"/>
                <a:ea typeface="微软雅黑 Light" panose="020B0502040204020203" pitchFamily="34" charset="-122"/>
              </a:rPr>
              <a:t>第五步：</a:t>
            </a:r>
            <a:endParaRPr lang="en-US" altLang="zh-CN" sz="2250" b="1" dirty="0">
              <a:latin typeface="微软雅黑 Light" panose="020B0502040204020203" pitchFamily="34" charset="-122"/>
              <a:ea typeface="微软雅黑 Light" panose="020B0502040204020203" pitchFamily="34" charset="-122"/>
            </a:endParaRPr>
          </a:p>
          <a:p>
            <a:endParaRPr lang="en-US" altLang="zh-CN" sz="2250" b="1"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5. Epoch Randomness Generation.</a:t>
            </a:r>
          </a:p>
          <a:p>
            <a:endParaRPr lang="en-US" altLang="zh-CN" sz="2250" dirty="0">
              <a:latin typeface="微软雅黑 Light" panose="020B0502040204020203" pitchFamily="34" charset="-122"/>
              <a:ea typeface="微软雅黑 Light" panose="020B0502040204020203" pitchFamily="34" charset="-122"/>
            </a:endParaRPr>
          </a:p>
          <a:p>
            <a:r>
              <a:rPr lang="en-US" altLang="zh-CN" sz="2250" dirty="0">
                <a:latin typeface="微软雅黑 Light" panose="020B0502040204020203" pitchFamily="34" charset="-122"/>
                <a:ea typeface="微软雅黑 Light" panose="020B0502040204020203" pitchFamily="34" charset="-122"/>
              </a:rPr>
              <a:t>Generate a Randomness for next epoch to</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be used by</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committee</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formation</a:t>
            </a:r>
          </a:p>
        </p:txBody>
      </p:sp>
      <p:grpSp>
        <p:nvGrpSpPr>
          <p:cNvPr id="11" name="Group 10"/>
          <p:cNvGrpSpPr/>
          <p:nvPr/>
        </p:nvGrpSpPr>
        <p:grpSpPr>
          <a:xfrm>
            <a:off x="1490338" y="3433795"/>
            <a:ext cx="5939417" cy="2898121"/>
            <a:chOff x="2403475" y="1871663"/>
            <a:chExt cx="5170488" cy="2362200"/>
          </a:xfrm>
        </p:grpSpPr>
        <p:sp>
          <p:nvSpPr>
            <p:cNvPr id="12"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13" name="Group 111"/>
            <p:cNvGrpSpPr/>
            <p:nvPr/>
          </p:nvGrpSpPr>
          <p:grpSpPr bwMode="auto">
            <a:xfrm>
              <a:off x="4191000" y="2105025"/>
              <a:ext cx="1897063" cy="1677988"/>
              <a:chOff x="4191000" y="2105025"/>
              <a:chExt cx="1897784" cy="1677987"/>
            </a:xfrm>
          </p:grpSpPr>
          <p:sp>
            <p:nvSpPr>
              <p:cNvPr id="75" name="Rectangle 74"/>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6" name="Rectangle 75"/>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8" name="Oval 77"/>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3"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4"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85" name="Rectangle 84"/>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6" name="Rectangle 85"/>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9" name="Oval 88"/>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Oval 89"/>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3"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5"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96" name="Rectangle 95"/>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7" name="Rectangle 96"/>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9" name="Oval 98"/>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Oval 99"/>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4"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5"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dirty="0">
                    <a:latin typeface="Arial" panose="020B0604020202090204" pitchFamily="34" charset="0"/>
                    <a:ea typeface="宋体" panose="02010600030101010101" pitchFamily="2" charset="-122"/>
                    <a:cs typeface="宋体" panose="02010600030101010101" pitchFamily="2" charset="-122"/>
                  </a:rPr>
                  <a:t>Shard</a:t>
                </a:r>
                <a:r>
                  <a:rPr lang="zh-CN" altLang="en-US" sz="1000" dirty="0">
                    <a:latin typeface="Arial" panose="020B0604020202090204" pitchFamily="34" charset="0"/>
                    <a:ea typeface="宋体" panose="02010600030101010101" pitchFamily="2" charset="-122"/>
                    <a:cs typeface="宋体" panose="02010600030101010101" pitchFamily="2" charset="-122"/>
                  </a:rPr>
                  <a:t> </a:t>
                </a:r>
                <a:r>
                  <a:rPr lang="en-US" altLang="zh-CN" sz="1000" dirty="0">
                    <a:latin typeface="Arial" panose="020B0604020202090204" pitchFamily="34" charset="0"/>
                    <a:ea typeface="宋体" panose="02010600030101010101" pitchFamily="2" charset="-122"/>
                    <a:cs typeface="宋体" panose="02010600030101010101" pitchFamily="2" charset="-122"/>
                  </a:rPr>
                  <a:t>3</a:t>
                </a:r>
                <a:endParaRPr lang="en-US" altLang="x-none" sz="1000" dirty="0">
                  <a:latin typeface="Arial" panose="020B0604020202090204" pitchFamily="34" charset="0"/>
                </a:endParaRPr>
              </a:p>
            </p:txBody>
          </p:sp>
          <p:sp>
            <p:nvSpPr>
              <p:cNvPr id="106" name="Rectangle 105"/>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107" name="Rectangle 106"/>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9" name="Oval 108"/>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14"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15"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4" name="Group 195"/>
            <p:cNvGrpSpPr/>
            <p:nvPr/>
          </p:nvGrpSpPr>
          <p:grpSpPr bwMode="auto">
            <a:xfrm>
              <a:off x="6142038" y="2576513"/>
              <a:ext cx="857250" cy="1135062"/>
              <a:chOff x="3458913" y="527414"/>
              <a:chExt cx="858401" cy="1135892"/>
            </a:xfrm>
          </p:grpSpPr>
          <p:sp>
            <p:nvSpPr>
              <p:cNvPr id="65" name="Rectangle 64"/>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6" name="Rectangle 65"/>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8" name="Oval 67"/>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73"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4"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5"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0" name="Group 46"/>
            <p:cNvGrpSpPr/>
            <p:nvPr/>
          </p:nvGrpSpPr>
          <p:grpSpPr bwMode="auto">
            <a:xfrm>
              <a:off x="6751638" y="2120900"/>
              <a:ext cx="822325" cy="1638300"/>
              <a:chOff x="6255847" y="681175"/>
              <a:chExt cx="822661" cy="1640387"/>
            </a:xfrm>
          </p:grpSpPr>
          <p:sp>
            <p:nvSpPr>
              <p:cNvPr id="55" name="Rectangle 54"/>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6"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7" name="Rectangle 56"/>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3"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21"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22"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bwMode="auto">
            <a:xfrm>
              <a:off x="2565400" y="2268538"/>
              <a:ext cx="1152525" cy="1516062"/>
              <a:chOff x="2565355" y="2268538"/>
              <a:chExt cx="1152570" cy="1516122"/>
            </a:xfrm>
          </p:grpSpPr>
          <p:sp>
            <p:nvSpPr>
              <p:cNvPr id="30" name="Rectangle 29"/>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31" name="Oval 30"/>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24" name="Right Arrow 23"/>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dirty="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dirty="0">
                  <a:latin typeface="Arial" panose="020B0604020202090204" pitchFamily="34" charset="0"/>
                  <a:ea typeface="宋体" panose="02010600030101010101" pitchFamily="2" charset="-122"/>
                  <a:cs typeface="宋体" panose="02010600030101010101" pitchFamily="2" charset="-122"/>
                </a:rPr>
                <a:t>committee </a:t>
              </a:r>
              <a:r>
                <a:rPr lang="en-US" altLang="x-none" sz="1000" dirty="0">
                  <a:latin typeface="Arial" panose="020B0604020202090204" pitchFamily="34" charset="0"/>
                  <a:ea typeface="宋体" panose="02010600030101010101" pitchFamily="2" charset="-122"/>
                  <a:cs typeface="宋体" panose="02010600030101010101" pitchFamily="2" charset="-122"/>
                </a:rPr>
                <a:t>formation</a:t>
              </a:r>
              <a:endParaRPr lang="en-US" altLang="x-none" sz="1000" dirty="0">
                <a:latin typeface="Arial" panose="020B0604020202090204" pitchFamily="34" charset="0"/>
              </a:endParaRPr>
            </a:p>
          </p:txBody>
        </p:sp>
        <p:sp>
          <p:nvSpPr>
            <p:cNvPr id="26"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7"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8" name="Left Brace 27"/>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1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铺垫：分片</a:t>
            </a:r>
            <a:r>
              <a:rPr lang="zh-CN" altLang="en-US" kern="0" dirty="0">
                <a:latin typeface="华光楷体_CNKI" panose="02000500000000000000" charset="-122"/>
                <a:ea typeface="华光楷体_CNKI" panose="02000500000000000000" charset="-122"/>
                <a:cs typeface="华光楷体_CNKI" panose="02000500000000000000" charset="-122"/>
              </a:rPr>
              <a:t>协议</a:t>
            </a:r>
            <a:r>
              <a:rPr lang="en-US" altLang="zh-CN" kern="0" dirty="0">
                <a:latin typeface="华光楷体_CNKI" panose="02000500000000000000" charset="-122"/>
                <a:ea typeface="华光楷体_CNKI" panose="02000500000000000000" charset="-122"/>
                <a:cs typeface="华光楷体_CNKI" panose="02000500000000000000" charset="-122"/>
              </a:rPr>
              <a:t>5</a:t>
            </a:r>
            <a:r>
              <a:rPr lang="zh-CN" altLang="en-US" kern="0" dirty="0">
                <a:latin typeface="华光楷体_CNKI" panose="02000500000000000000" charset="-122"/>
                <a:ea typeface="华光楷体_CNKI" panose="02000500000000000000" charset="-122"/>
                <a:cs typeface="华光楷体_CNKI" panose="02000500000000000000" charset="-122"/>
              </a:rPr>
              <a:t>个基本步骤</a:t>
            </a:r>
            <a:endParaRPr lang="en-US" kern="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区块链可扩展性</a:t>
            </a:r>
            <a:endParaRPr lang="en-US" dirty="0"/>
          </a:p>
        </p:txBody>
      </p:sp>
      <p:sp>
        <p:nvSpPr>
          <p:cNvPr id="3" name="Text Placeholder 2"/>
          <p:cNvSpPr>
            <a:spLocks noGrp="1"/>
          </p:cNvSpPr>
          <p:nvPr>
            <p:ph type="body" idx="1"/>
          </p:nvPr>
        </p:nvSpPr>
        <p:spPr/>
        <p:txBody>
          <a:bodyPr/>
          <a:lstStyle/>
          <a:p>
            <a:r>
              <a:rPr lang="en-US" altLang="zh-CN" dirty="0"/>
              <a:t>Part</a:t>
            </a:r>
            <a:r>
              <a:rPr lang="zh-CN" altLang="en-US" dirty="0"/>
              <a:t> </a:t>
            </a:r>
            <a:r>
              <a:rPr lang="en-US" altLang="zh-CN" dirty="0"/>
              <a:t>1</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163" y="190500"/>
            <a:ext cx="8280400" cy="533400"/>
          </a:xfrm>
        </p:spPr>
        <p:txBody>
          <a:bodyPr/>
          <a:lstStyle/>
          <a:p>
            <a:r>
              <a:rPr lang="zh-CN" altLang="en-US" dirty="0"/>
              <a:t>分片技术涉及的其他技术问题</a:t>
            </a:r>
            <a:endParaRPr lang="en-US" dirty="0"/>
          </a:p>
        </p:txBody>
      </p:sp>
      <p:sp>
        <p:nvSpPr>
          <p:cNvPr id="4" name="内容占位符 2"/>
          <p:cNvSpPr>
            <a:spLocks noGrp="1"/>
          </p:cNvSpPr>
          <p:nvPr>
            <p:ph idx="1"/>
          </p:nvPr>
        </p:nvSpPr>
        <p:spPr/>
        <p:txBody>
          <a:bodyPr>
            <a:norm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分片面临的主要技术问题</a:t>
            </a:r>
            <a:endParaRPr lang="en-US" altLang="zh-CN" dirty="0">
              <a:solidFill>
                <a:srgbClr val="333333"/>
              </a:solidFill>
              <a:latin typeface="微软雅黑" panose="020B0503020204020204" pitchFamily="34" charset="-122"/>
              <a:ea typeface="微软雅黑" panose="020B0503020204020204" pitchFamily="34" charset="-122"/>
            </a:endParaRPr>
          </a:p>
          <a:p>
            <a:pPr marL="685800" lvl="1">
              <a:lnSpc>
                <a:spcPct val="150000"/>
              </a:lnSpc>
              <a:buFont typeface="+mj-lt"/>
              <a:buAutoNum type="arabicPeriod"/>
            </a:pPr>
            <a:r>
              <a:rPr lang="zh-CN" altLang="en-US" sz="2000" dirty="0">
                <a:solidFill>
                  <a:srgbClr val="333333"/>
                </a:solidFill>
                <a:latin typeface="微软雅黑" panose="020B0503020204020204" pitchFamily="34" charset="-122"/>
                <a:ea typeface="微软雅黑" panose="020B0503020204020204" pitchFamily="34" charset="-122"/>
              </a:rPr>
              <a:t> 如何分片？</a:t>
            </a:r>
            <a:endParaRPr lang="en-US" altLang="zh-CN" sz="2000" dirty="0">
              <a:solidFill>
                <a:srgbClr val="333333"/>
              </a:solidFill>
              <a:latin typeface="微软雅黑" panose="020B0503020204020204" pitchFamily="34" charset="-122"/>
              <a:ea typeface="微软雅黑" panose="020B0503020204020204" pitchFamily="34" charset="-122"/>
            </a:endParaRPr>
          </a:p>
          <a:p>
            <a:pPr marL="685800" lvl="1">
              <a:lnSpc>
                <a:spcPct val="150000"/>
              </a:lnSpc>
              <a:buFont typeface="+mj-lt"/>
              <a:buAutoNum type="arabicPeriod"/>
            </a:pPr>
            <a:r>
              <a:rPr lang="zh-CN" altLang="en-US" sz="2000" dirty="0">
                <a:solidFill>
                  <a:srgbClr val="333333"/>
                </a:solidFill>
                <a:latin typeface="微软雅黑" panose="020B0503020204020204" pitchFamily="34" charset="-122"/>
                <a:ea typeface="微软雅黑" panose="020B0503020204020204" pitchFamily="34" charset="-122"/>
              </a:rPr>
              <a:t> 如何分片间通信？</a:t>
            </a:r>
            <a:endParaRPr lang="en-US" altLang="zh-CN" sz="2000" dirty="0">
              <a:solidFill>
                <a:srgbClr val="333333"/>
              </a:solidFill>
              <a:latin typeface="微软雅黑" panose="020B0503020204020204" pitchFamily="34" charset="-122"/>
              <a:ea typeface="微软雅黑" panose="020B0503020204020204" pitchFamily="34" charset="-122"/>
            </a:endParaRPr>
          </a:p>
          <a:p>
            <a:pPr marL="685800" lvl="1">
              <a:lnSpc>
                <a:spcPct val="150000"/>
              </a:lnSpc>
              <a:buFont typeface="+mj-lt"/>
              <a:buAutoNum type="arabicPeriod"/>
            </a:pPr>
            <a:r>
              <a:rPr lang="zh-CN" altLang="en-US" sz="2000" dirty="0">
                <a:solidFill>
                  <a:srgbClr val="333333"/>
                </a:solidFill>
                <a:latin typeface="微软雅黑" panose="020B0503020204020204" pitchFamily="34" charset="-122"/>
                <a:ea typeface="微软雅黑" panose="020B0503020204020204" pitchFamily="34" charset="-122"/>
              </a:rPr>
              <a:t> 如何处理不均匀分片？</a:t>
            </a:r>
            <a:endParaRPr lang="en-US" altLang="zh-CN" sz="2000" dirty="0">
              <a:solidFill>
                <a:srgbClr val="333333"/>
              </a:solidFill>
              <a:latin typeface="微软雅黑" panose="020B0503020204020204" pitchFamily="34" charset="-122"/>
              <a:ea typeface="微软雅黑" panose="020B0503020204020204" pitchFamily="34" charset="-122"/>
            </a:endParaRPr>
          </a:p>
          <a:p>
            <a:pPr marL="685800" lvl="1">
              <a:lnSpc>
                <a:spcPct val="150000"/>
              </a:lnSpc>
              <a:buFont typeface="+mj-lt"/>
              <a:buAutoNum type="arabicPeriod"/>
            </a:pPr>
            <a:r>
              <a:rPr lang="zh-CN" altLang="en-US" sz="2000" dirty="0">
                <a:solidFill>
                  <a:srgbClr val="333333"/>
                </a:solidFill>
                <a:latin typeface="微软雅黑" panose="020B0503020204020204" pitchFamily="34" charset="-122"/>
                <a:ea typeface="微软雅黑" panose="020B0503020204020204" pitchFamily="34" charset="-122"/>
              </a:rPr>
              <a:t> </a:t>
            </a:r>
            <a:r>
              <a:rPr lang="en-US" altLang="zh-CN" sz="2000" dirty="0">
                <a:solidFill>
                  <a:srgbClr val="333333"/>
                </a:solidFill>
                <a:latin typeface="微软雅黑" panose="020B0503020204020204" pitchFamily="34" charset="-122"/>
                <a:ea typeface="微软雅黑" panose="020B0503020204020204" pitchFamily="34" charset="-122"/>
              </a:rPr>
              <a:t>more</a:t>
            </a:r>
            <a:r>
              <a:rPr lang="zh-CN" altLang="en-US" sz="2000" dirty="0">
                <a:solidFill>
                  <a:srgbClr val="333333"/>
                </a:solidFill>
                <a:latin typeface="微软雅黑" panose="020B0503020204020204" pitchFamily="34" charset="-122"/>
                <a:ea typeface="微软雅黑" panose="020B0503020204020204" pitchFamily="34" charset="-122"/>
              </a:rPr>
              <a:t> </a:t>
            </a:r>
            <a:r>
              <a:rPr lang="en-US" altLang="zh-CN" sz="2000" dirty="0">
                <a:solidFill>
                  <a:srgbClr val="333333"/>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5122" name="Picture 2" descr="https://img2018.cnblogs.com/blog/734290/201911/734290-20191101155540241-16108661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7924" y="2768601"/>
            <a:ext cx="4008675" cy="341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分片技术涉及的其他技术问题（</a:t>
            </a:r>
            <a:r>
              <a:rPr lang="en-US" altLang="zh-CN" dirty="0"/>
              <a:t>cont.</a:t>
            </a:r>
            <a:r>
              <a:rPr lang="zh-CN" altLang="en-US" dirty="0"/>
              <a:t>）</a:t>
            </a:r>
            <a:endParaRPr lang="en-US" dirty="0"/>
          </a:p>
        </p:txBody>
      </p:sp>
      <p:sp>
        <p:nvSpPr>
          <p:cNvPr id="3" name="Content Placeholder 2"/>
          <p:cNvSpPr>
            <a:spLocks noGrp="1"/>
          </p:cNvSpPr>
          <p:nvPr>
            <p:ph idx="1"/>
          </p:nvPr>
        </p:nvSpPr>
        <p:spPr>
          <a:xfrm>
            <a:off x="220663" y="1104900"/>
            <a:ext cx="8318500" cy="5181600"/>
          </a:xfrm>
        </p:spPr>
        <p:txBody>
          <a:bodyPr/>
          <a:lstStyle/>
          <a:p>
            <a:pPr marL="742950" lvl="1" indent="-285750" fontAlgn="auto">
              <a:lnSpc>
                <a:spcPct val="150000"/>
              </a:lnSpc>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分片调整（</a:t>
            </a:r>
            <a:r>
              <a:rPr lang="en-US" altLang="zh-CN" sz="2000" dirty="0">
                <a:latin typeface="华光楷体_CNKI" panose="02000500000000000000" charset="-122"/>
                <a:ea typeface="华光楷体_CNKI" panose="02000500000000000000" charset="-122"/>
                <a:cs typeface="华光楷体_CNKI" panose="02000500000000000000" charset="-122"/>
              </a:rPr>
              <a:t>Epoch transition</a:t>
            </a:r>
            <a:r>
              <a:rPr lang="zh-CN" altLang="en-US" sz="2000" dirty="0">
                <a:latin typeface="华光楷体_CNKI" panose="02000500000000000000" charset="-122"/>
                <a:ea typeface="华光楷体_CNKI" panose="02000500000000000000" charset="-122"/>
                <a:cs typeface="华光楷体_CNKI" panose="02000500000000000000" charset="-122"/>
              </a:rPr>
              <a:t>）：</a:t>
            </a:r>
            <a:endParaRPr lang="en-US" altLang="zh-CN" sz="2000" dirty="0">
              <a:latin typeface="华光楷体_CNKI" panose="02000500000000000000" charset="-122"/>
              <a:ea typeface="华光楷体_CNKI" panose="02000500000000000000" charset="-122"/>
              <a:cs typeface="华光楷体_CNKI" panose="02000500000000000000" charset="-122"/>
            </a:endParaRPr>
          </a:p>
          <a:p>
            <a:pPr marL="1193800" lvl="2" indent="-279400" fontAlgn="auto">
              <a:lnSpc>
                <a:spcPct val="150000"/>
              </a:lnSpc>
              <a:buFont typeface="Arial" panose="020B0604020202090204" pitchFamily="34" charset="0"/>
              <a:buChar char="•"/>
            </a:pPr>
            <a:r>
              <a:rPr lang="zh-CN" altLang="en-US" sz="1600" dirty="0">
                <a:latin typeface="华光楷体_CNKI" panose="02000500000000000000" charset="-122"/>
                <a:ea typeface="华光楷体_CNKI" panose="02000500000000000000" charset="-122"/>
                <a:cs typeface="华光楷体_CNKI" panose="02000500000000000000" charset="-122"/>
              </a:rPr>
              <a:t>在分片区块链系统中，分片容易收到分区攻击，</a:t>
            </a:r>
            <a:endParaRPr lang="en-US" altLang="zh-CN" sz="1600" dirty="0">
              <a:latin typeface="华光楷体_CNKI" panose="02000500000000000000" charset="-122"/>
              <a:ea typeface="华光楷体_CNKI" panose="02000500000000000000" charset="-122"/>
              <a:cs typeface="华光楷体_CNKI" panose="02000500000000000000" charset="-122"/>
            </a:endParaRPr>
          </a:p>
          <a:p>
            <a:pPr marL="1193800" lvl="2" indent="-279400" fontAlgn="auto">
              <a:lnSpc>
                <a:spcPct val="150000"/>
              </a:lnSpc>
              <a:buFont typeface="Arial" panose="020B0604020202090204" pitchFamily="34" charset="0"/>
              <a:buChar char="•"/>
            </a:pPr>
            <a:r>
              <a:rPr lang="zh-CN" altLang="en-US" sz="1600" dirty="0">
                <a:latin typeface="华光楷体_CNKI" panose="02000500000000000000" charset="-122"/>
                <a:ea typeface="华光楷体_CNKI" panose="02000500000000000000" charset="-122"/>
                <a:cs typeface="华光楷体_CNKI" panose="02000500000000000000" charset="-122"/>
              </a:rPr>
              <a:t>即单一分片内，离线或者恶意节点超过了可承受比例，或者导致协议无法正常进行，严重的还有可能在该分片账本上记录错误的信息。</a:t>
            </a:r>
            <a:endParaRPr lang="en-US" altLang="zh-CN" sz="1600" dirty="0">
              <a:latin typeface="华光楷体_CNKI" panose="02000500000000000000" charset="-122"/>
              <a:ea typeface="华光楷体_CNKI" panose="02000500000000000000" charset="-122"/>
              <a:cs typeface="华光楷体_CNKI" panose="02000500000000000000" charset="-122"/>
            </a:endParaRPr>
          </a:p>
          <a:p>
            <a:pPr marL="1193800" lvl="2" indent="-279400" fontAlgn="auto">
              <a:lnSpc>
                <a:spcPct val="150000"/>
              </a:lnSpc>
              <a:buFont typeface="Arial" panose="020B0604020202090204" pitchFamily="34" charset="0"/>
              <a:buChar char="•"/>
            </a:pPr>
            <a:r>
              <a:rPr lang="zh-CN" altLang="en-US" sz="1600" dirty="0">
                <a:latin typeface="华光楷体_CNKI" panose="02000500000000000000" charset="-122"/>
                <a:ea typeface="华光楷体_CNKI" panose="02000500000000000000" charset="-122"/>
                <a:cs typeface="华光楷体_CNKI" panose="02000500000000000000" charset="-122"/>
              </a:rPr>
              <a:t>所以为了避免这种分区攻击的发生，我们必须定期对各个委员会进行洗牌。</a:t>
            </a:r>
            <a:endParaRPr lang="en-US" altLang="zh-CN" sz="1600" dirty="0">
              <a:latin typeface="华光楷体_CNKI" panose="02000500000000000000" charset="-122"/>
              <a:ea typeface="华光楷体_CNKI" panose="02000500000000000000" charset="-122"/>
              <a:cs typeface="华光楷体_CNKI" panose="02000500000000000000" charset="-122"/>
            </a:endParaRPr>
          </a:p>
          <a:p>
            <a:pPr marL="857250" lvl="2" indent="-285750" fontAlgn="auto">
              <a:lnSpc>
                <a:spcPct val="150000"/>
              </a:lnSpc>
              <a:buFont typeface="Arial" panose="020B0604020202090204" pitchFamily="34" charset="0"/>
              <a:buChar char="•"/>
            </a:pPr>
            <a:endParaRPr lang="zh-CN" altLang="en-US" sz="1600" dirty="0">
              <a:latin typeface="华光楷体_CNKI" panose="02000500000000000000" charset="-122"/>
              <a:ea typeface="华光楷体_CNKI" panose="02000500000000000000" charset="-122"/>
              <a:cs typeface="华光楷体_CNKI" panose="02000500000000000000" charset="-122"/>
            </a:endParaRPr>
          </a:p>
          <a:p>
            <a:pPr marL="742950" lvl="1" indent="-285750">
              <a:lnSpc>
                <a:spcPct val="150000"/>
              </a:lnSpc>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存储和通信开销（Storage and Bootstrap Costs）</a:t>
            </a:r>
            <a:r>
              <a:rPr lang="en-US" altLang="zh-CN" sz="2000" dirty="0">
                <a:latin typeface="华光楷体_CNKI" panose="02000500000000000000" charset="-122"/>
                <a:ea typeface="华光楷体_CNKI" panose="02000500000000000000" charset="-122"/>
                <a:cs typeface="华光楷体_CNKI" panose="02000500000000000000" charset="-122"/>
              </a:rPr>
              <a:t>	</a:t>
            </a:r>
          </a:p>
          <a:p>
            <a:pPr marL="1200150" lvl="2" indent="-285750">
              <a:lnSpc>
                <a:spcPct val="150000"/>
              </a:lnSpc>
              <a:buFont typeface="Arial" panose="020B0604020202090204" pitchFamily="34" charset="0"/>
              <a:buChar char="•"/>
            </a:pPr>
            <a:r>
              <a:rPr lang="en-US" altLang="zh-CN" sz="1600" dirty="0">
                <a:latin typeface="华光楷体_CNKI" panose="02000500000000000000" charset="-122"/>
                <a:ea typeface="华光楷体_CNKI" panose="02000500000000000000" charset="-122"/>
                <a:cs typeface="华光楷体_CNKI" panose="02000500000000000000" charset="-122"/>
              </a:rPr>
              <a:t>1</a:t>
            </a:r>
            <a:r>
              <a:rPr lang="zh-CN" altLang="en-US" sz="1600" dirty="0">
                <a:latin typeface="华光楷体_CNKI" panose="02000500000000000000" charset="-122"/>
                <a:ea typeface="华光楷体_CNKI" panose="02000500000000000000" charset="-122"/>
                <a:cs typeface="华光楷体_CNKI" panose="02000500000000000000" charset="-122"/>
              </a:rPr>
              <a:t>个验证者可能在不同</a:t>
            </a:r>
            <a:r>
              <a:rPr lang="en-US" altLang="zh-CN" sz="1600" dirty="0">
                <a:latin typeface="华光楷体_CNKI" panose="02000500000000000000" charset="-122"/>
                <a:ea typeface="华光楷体_CNKI" panose="02000500000000000000" charset="-122"/>
                <a:cs typeface="华光楷体_CNKI" panose="02000500000000000000" charset="-122"/>
              </a:rPr>
              <a:t>epoch</a:t>
            </a:r>
            <a:r>
              <a:rPr lang="zh-CN" altLang="en-US" sz="1600" dirty="0">
                <a:latin typeface="华光楷体_CNKI" panose="02000500000000000000" charset="-122"/>
                <a:ea typeface="华光楷体_CNKI" panose="02000500000000000000" charset="-122"/>
                <a:cs typeface="华光楷体_CNKI" panose="02000500000000000000" charset="-122"/>
              </a:rPr>
              <a:t>分配到不同的分片中，这样它在不同的</a:t>
            </a:r>
            <a:r>
              <a:rPr lang="en-US" altLang="zh-CN" sz="1600" dirty="0">
                <a:latin typeface="华光楷体_CNKI" panose="02000500000000000000" charset="-122"/>
                <a:ea typeface="华光楷体_CNKI" panose="02000500000000000000" charset="-122"/>
                <a:cs typeface="华光楷体_CNKI" panose="02000500000000000000" charset="-122"/>
              </a:rPr>
              <a:t>epoch</a:t>
            </a:r>
            <a:r>
              <a:rPr lang="zh-CN" altLang="en-US" sz="1600" dirty="0">
                <a:latin typeface="华光楷体_CNKI" panose="02000500000000000000" charset="-122"/>
                <a:ea typeface="华光楷体_CNKI" panose="02000500000000000000" charset="-122"/>
                <a:cs typeface="华光楷体_CNKI" panose="02000500000000000000" charset="-122"/>
              </a:rPr>
              <a:t>就得同步不同分片中的账本信息。</a:t>
            </a:r>
            <a:endParaRPr lang="en-US" altLang="zh-CN" sz="1600" dirty="0">
              <a:latin typeface="华光楷体_CNKI" panose="02000500000000000000" charset="-122"/>
              <a:ea typeface="华光楷体_CNKI" panose="02000500000000000000" charset="-122"/>
              <a:cs typeface="华光楷体_CNKI" panose="02000500000000000000" charset="-122"/>
            </a:endParaRPr>
          </a:p>
          <a:p>
            <a:pPr marL="1200150" lvl="2" indent="-285750">
              <a:lnSpc>
                <a:spcPct val="150000"/>
              </a:lnSpc>
              <a:buFont typeface="Arial" panose="020B0604020202090204" pitchFamily="34" charset="0"/>
              <a:buChar char="•"/>
            </a:pPr>
            <a:r>
              <a:rPr lang="zh-CN" altLang="en-US" sz="1600" dirty="0">
                <a:latin typeface="华光楷体_CNKI" panose="02000500000000000000" charset="-122"/>
                <a:ea typeface="华光楷体_CNKI" panose="02000500000000000000" charset="-122"/>
                <a:cs typeface="华光楷体_CNKI" panose="02000500000000000000" charset="-122"/>
              </a:rPr>
              <a:t>随着时间的进行，当它分配到新的一个分片中它就得花大量的时间去同步新分片中的账本信息（</a:t>
            </a:r>
            <a:r>
              <a:rPr lang="zh-CN" altLang="en-US" sz="1600" dirty="0">
                <a:latin typeface="华光楷体_CNKI" panose="02000500000000000000" charset="-122"/>
                <a:ea typeface="华光楷体_CNKI" panose="02000500000000000000" charset="-122"/>
                <a:cs typeface="华光楷体_CNKI" panose="02000500000000000000" charset="-122"/>
                <a:sym typeface="+mn-ea"/>
              </a:rPr>
              <a:t>Bootstrap</a:t>
            </a:r>
            <a:r>
              <a:rPr lang="zh-CN" altLang="en-US" sz="1600" dirty="0">
                <a:latin typeface="华光楷体_CNKI" panose="02000500000000000000" charset="-122"/>
                <a:ea typeface="华光楷体_CNKI" panose="02000500000000000000" charset="-122"/>
                <a:cs typeface="华光楷体_CNKI" panose="02000500000000000000" charset="-122"/>
              </a:rPr>
              <a:t>），最后就会变得跟没有分片一样</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分片技术涉及的其他技术问题（</a:t>
            </a:r>
            <a:r>
              <a:rPr lang="en-US" altLang="zh-CN" dirty="0"/>
              <a:t>cont.</a:t>
            </a:r>
            <a:r>
              <a:rPr lang="zh-CN" altLang="en-US" dirty="0"/>
              <a:t>）</a:t>
            </a:r>
            <a:endParaRPr lang="en-US" dirty="0"/>
          </a:p>
        </p:txBody>
      </p:sp>
      <p:sp>
        <p:nvSpPr>
          <p:cNvPr id="3" name="Content Placeholder 2"/>
          <p:cNvSpPr>
            <a:spLocks noGrp="1"/>
          </p:cNvSpPr>
          <p:nvPr>
            <p:ph idx="1"/>
          </p:nvPr>
        </p:nvSpPr>
        <p:spPr>
          <a:xfrm>
            <a:off x="411163" y="1143000"/>
            <a:ext cx="7793037" cy="5181600"/>
          </a:xfrm>
        </p:spPr>
        <p:txBody>
          <a:bodyPr/>
          <a:lstStyle/>
          <a:p>
            <a:pPr marL="457200" lvl="1" indent="0" fontAlgn="auto">
              <a:buNone/>
            </a:pPr>
            <a:r>
              <a:rPr lang="zh-CN" altLang="en-US" sz="2000" b="1" dirty="0">
                <a:latin typeface="华光楷体_CNKI" panose="02000500000000000000" charset="-122"/>
                <a:ea typeface="华光楷体_CNKI" panose="02000500000000000000" charset="-122"/>
                <a:cs typeface="华光楷体_CNKI" panose="02000500000000000000" charset="-122"/>
              </a:rPr>
              <a:t>安全问题</a:t>
            </a:r>
            <a:r>
              <a:rPr lang="zh-CN" altLang="en-US" sz="2000" dirty="0">
                <a:latin typeface="华光楷体_CNKI" panose="02000500000000000000" charset="-122"/>
                <a:ea typeface="华光楷体_CNKI" panose="02000500000000000000" charset="-122"/>
                <a:cs typeface="华光楷体_CNKI" panose="02000500000000000000" charset="-122"/>
              </a:rPr>
              <a:t>：例如，委员会（网络分片）行成的过程中需要抵抗女巫攻击（</a:t>
            </a:r>
            <a:r>
              <a:rPr lang="en-US" altLang="zh-CN" sz="2000" dirty="0">
                <a:latin typeface="华光楷体_CNKI" panose="02000500000000000000" charset="-122"/>
                <a:ea typeface="华光楷体_CNKI" panose="02000500000000000000" charset="-122"/>
                <a:cs typeface="华光楷体_CNKI" panose="02000500000000000000" charset="-122"/>
              </a:rPr>
              <a:t>Sybil-resistance</a:t>
            </a:r>
            <a:r>
              <a:rPr lang="zh-CN" altLang="en-US" sz="2000" dirty="0">
                <a:latin typeface="华光楷体_CNKI" panose="02000500000000000000" charset="-122"/>
                <a:ea typeface="华光楷体_CNKI" panose="02000500000000000000" charset="-122"/>
                <a:cs typeface="华光楷体_CNKI" panose="02000500000000000000" charset="-122"/>
              </a:rPr>
              <a:t>）</a:t>
            </a:r>
          </a:p>
        </p:txBody>
      </p:sp>
      <p:pic>
        <p:nvPicPr>
          <p:cNvPr id="4" name="Picture 3"/>
          <p:cNvPicPr>
            <a:picLocks noChangeAspect="1"/>
          </p:cNvPicPr>
          <p:nvPr/>
        </p:nvPicPr>
        <p:blipFill>
          <a:blip r:embed="rId2"/>
          <a:stretch>
            <a:fillRect/>
          </a:stretch>
        </p:blipFill>
        <p:spPr>
          <a:xfrm>
            <a:off x="0" y="2187537"/>
            <a:ext cx="9144000" cy="32703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2018.cnblogs.com/blog/734290/201911/734290-20191101155553360-11066613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06" y="3200400"/>
            <a:ext cx="7176013"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a:t>分片技术涉及的其他技术问题（</a:t>
            </a:r>
            <a:r>
              <a:rPr lang="en-US" altLang="zh-CN" dirty="0"/>
              <a:t>cont.</a:t>
            </a:r>
            <a:r>
              <a:rPr lang="zh-CN" altLang="en-US" dirty="0"/>
              <a:t>）</a:t>
            </a:r>
            <a:endParaRPr lang="en-US" dirty="0"/>
          </a:p>
        </p:txBody>
      </p:sp>
      <p:sp>
        <p:nvSpPr>
          <p:cNvPr id="3" name="Content Placeholder 2"/>
          <p:cNvSpPr>
            <a:spLocks noGrp="1"/>
          </p:cNvSpPr>
          <p:nvPr>
            <p:ph idx="1"/>
          </p:nvPr>
        </p:nvSpPr>
        <p:spPr/>
        <p:txBody>
          <a:bodyPr/>
          <a:lstStyle/>
          <a:p>
            <a:pPr marL="234950" indent="-285750" fontAlgn="auto">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委员会的组成（Randomness generation protocol）</a:t>
            </a:r>
          </a:p>
          <a:p>
            <a:pPr marL="577850" indent="-285750" fontAlgn="auto">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随机分配委员会成员</a:t>
            </a:r>
          </a:p>
          <a:p>
            <a:pPr marL="577850" indent="-285750" fontAlgn="auto">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可能遭受 </a:t>
            </a:r>
            <a:r>
              <a:rPr lang="en-US" altLang="zh-CN" sz="2000" dirty="0">
                <a:latin typeface="华光楷体_CNKI" panose="02000500000000000000" charset="-122"/>
                <a:ea typeface="华光楷体_CNKI" panose="02000500000000000000" charset="-122"/>
                <a:cs typeface="华光楷体_CNKI" panose="02000500000000000000" charset="-122"/>
              </a:rPr>
              <a:t>Sybil</a:t>
            </a:r>
            <a:r>
              <a:rPr lang="zh-CN" altLang="en-US" sz="2000" dirty="0">
                <a:latin typeface="华光楷体_CNKI" panose="02000500000000000000" charset="-122"/>
                <a:ea typeface="华光楷体_CNKI" panose="02000500000000000000" charset="-122"/>
                <a:cs typeface="华光楷体_CNKI" panose="02000500000000000000" charset="-122"/>
              </a:rPr>
              <a:t> </a:t>
            </a:r>
            <a:r>
              <a:rPr lang="en-US" altLang="zh-CN" sz="2000" dirty="0">
                <a:latin typeface="华光楷体_CNKI" panose="02000500000000000000" charset="-122"/>
                <a:ea typeface="华光楷体_CNKI" panose="02000500000000000000" charset="-122"/>
                <a:cs typeface="华光楷体_CNKI" panose="02000500000000000000" charset="-122"/>
              </a:rPr>
              <a:t>attack:</a:t>
            </a:r>
            <a:r>
              <a:rPr lang="zh-CN" altLang="en-US" sz="2000" dirty="0">
                <a:latin typeface="华光楷体_CNKI" panose="02000500000000000000" charset="-122"/>
                <a:ea typeface="华光楷体_CNKI" panose="02000500000000000000" charset="-122"/>
                <a:cs typeface="华光楷体_CNKI" panose="02000500000000000000" charset="-122"/>
              </a:rPr>
              <a:t> 有一些分片就可能出现问题（如恶意节点超过这个分片的</a:t>
            </a:r>
            <a:r>
              <a:rPr lang="en-US" altLang="zh-CN" sz="2000" dirty="0">
                <a:latin typeface="华光楷体_CNKI" panose="02000500000000000000" charset="-122"/>
                <a:ea typeface="华光楷体_CNKI" panose="02000500000000000000" charset="-122"/>
                <a:cs typeface="华光楷体_CNKI" panose="02000500000000000000" charset="-122"/>
              </a:rPr>
              <a:t>1/3</a:t>
            </a:r>
            <a:r>
              <a:rPr lang="zh-CN" altLang="en-US" sz="2000" dirty="0">
                <a:latin typeface="华光楷体_CNKI" panose="02000500000000000000" charset="-122"/>
                <a:ea typeface="华光楷体_CNKI" panose="02000500000000000000" charset="-122"/>
                <a:cs typeface="华光楷体_CNKI" panose="02000500000000000000" charset="-122"/>
              </a:rPr>
              <a:t>），恶意的节点就可以很容易在分片内作恶</a:t>
            </a:r>
            <a:endParaRPr lang="en-US" altLang="zh-CN" sz="2000" dirty="0">
              <a:latin typeface="华光楷体_CNKI" panose="02000500000000000000" charset="-122"/>
              <a:ea typeface="华光楷体_CNKI" panose="02000500000000000000" charset="-122"/>
              <a:cs typeface="华光楷体_CNKI" panose="02000500000000000000"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分片技术涉及的其他技术问题（</a:t>
            </a:r>
            <a:r>
              <a:rPr lang="en-US" altLang="zh-CN" dirty="0"/>
              <a:t>cont.</a:t>
            </a:r>
            <a:r>
              <a:rPr lang="zh-CN" altLang="en-US" dirty="0"/>
              <a:t>）</a:t>
            </a:r>
            <a:endParaRPr lang="en-US" dirty="0"/>
          </a:p>
        </p:txBody>
      </p:sp>
      <p:sp>
        <p:nvSpPr>
          <p:cNvPr id="3" name="Content Placeholder 2"/>
          <p:cNvSpPr>
            <a:spLocks noGrp="1"/>
          </p:cNvSpPr>
          <p:nvPr>
            <p:ph idx="1"/>
          </p:nvPr>
        </p:nvSpPr>
        <p:spPr/>
        <p:txBody>
          <a:bodyPr/>
          <a:lstStyle/>
          <a:p>
            <a:pPr marL="742950" lvl="1" indent="-285750" fontAlgn="auto">
              <a:buFont typeface="Arial" panose="020B0604020202090204" pitchFamily="34" charset="0"/>
              <a:buChar char="•"/>
            </a:pPr>
            <a:r>
              <a:rPr lang="zh-CN" altLang="en-US" sz="2000" b="1" dirty="0">
                <a:latin typeface="华光楷体_CNKI" panose="02000500000000000000" charset="-122"/>
                <a:ea typeface="华光楷体_CNKI" panose="02000500000000000000" charset="-122"/>
                <a:cs typeface="华光楷体_CNKI" panose="02000500000000000000" charset="-122"/>
              </a:rPr>
              <a:t>跨分片交易的处理</a:t>
            </a:r>
          </a:p>
          <a:p>
            <a:pPr marL="1200150" lvl="2" indent="-285750" fontAlgn="auto">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需考虑通信开销</a:t>
            </a:r>
          </a:p>
          <a:p>
            <a:pPr marL="1200150" lvl="2" indent="-285750" fontAlgn="auto">
              <a:buFont typeface="Arial" panose="020B0604020202090204" pitchFamily="34" charset="0"/>
              <a:buChar char="•"/>
            </a:pPr>
            <a:r>
              <a:rPr lang="zh-CN" altLang="en-US" sz="2000" dirty="0">
                <a:latin typeface="华光楷体_CNKI" panose="02000500000000000000" charset="-122"/>
                <a:ea typeface="华光楷体_CNKI" panose="02000500000000000000" charset="-122"/>
                <a:cs typeface="华光楷体_CNKI" panose="02000500000000000000" charset="-122"/>
              </a:rPr>
              <a:t>需要保证跨分片交易的“原子性”</a:t>
            </a:r>
            <a:endParaRPr lang="en-US" altLang="zh-CN" sz="2000" dirty="0">
              <a:latin typeface="华光楷体_CNKI" panose="02000500000000000000" charset="-122"/>
              <a:ea typeface="华光楷体_CNKI" panose="02000500000000000000" charset="-122"/>
              <a:cs typeface="华光楷体_CNKI" panose="02000500000000000000" charset="-122"/>
            </a:endParaRPr>
          </a:p>
          <a:p>
            <a:pPr marL="1885950" lvl="3" indent="-285750" fontAlgn="auto">
              <a:buFont typeface="Arial" panose="020B0604020202090204" pitchFamily="34" charset="0"/>
              <a:buChar char="•"/>
            </a:pPr>
            <a:r>
              <a:rPr lang="zh-CN" altLang="en-US" sz="1600" dirty="0">
                <a:latin typeface="华光楷体_CNKI" panose="02000500000000000000" charset="-122"/>
                <a:ea typeface="华光楷体_CNKI" panose="02000500000000000000" charset="-122"/>
                <a:cs typeface="华光楷体_CNKI" panose="02000500000000000000" charset="-122"/>
              </a:rPr>
              <a:t>跨分片交易同时成功，或者 同时失败（失败后回滚）</a:t>
            </a:r>
          </a:p>
        </p:txBody>
      </p:sp>
      <p:pic>
        <p:nvPicPr>
          <p:cNvPr id="4098" name="Picture 2" descr="https://img2018.cnblogs.com/blog/734290/201911/734290-20191101155700801-31610297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499" y="3355978"/>
            <a:ext cx="4428331" cy="2968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4536" y="3814778"/>
            <a:ext cx="1668463" cy="646331"/>
          </a:xfrm>
          <a:prstGeom prst="rect">
            <a:avLst/>
          </a:prstGeom>
          <a:noFill/>
        </p:spPr>
        <p:txBody>
          <a:bodyPr wrap="square" rtlCol="0">
            <a:spAutoFit/>
          </a:bodyPr>
          <a:lstStyle/>
          <a:p>
            <a:r>
              <a:rPr lang="zh-CN" altLang="en-US" b="1"/>
              <a:t>跨分片信息通信不可避免</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33759" y="1983743"/>
            <a:ext cx="5014391" cy="3515357"/>
          </a:xfrm>
        </p:spPr>
        <p:txBody>
          <a:bodyPr>
            <a:normAutofit/>
          </a:bodyPr>
          <a:lstStyle/>
          <a:p>
            <a:pPr marL="457200" indent="-457200">
              <a:lnSpc>
                <a:spcPct val="150000"/>
              </a:lnSpc>
              <a:buClrTx/>
              <a:buFont typeface="+mj-lt"/>
              <a:buAutoNum type="arabicPeriod"/>
            </a:pPr>
            <a:r>
              <a:rPr lang="zh-CN" altLang="en-US" sz="2400" dirty="0"/>
              <a:t>区块链的可扩展性</a:t>
            </a:r>
            <a:endParaRPr lang="en-US" altLang="zh-CN" sz="2400" dirty="0"/>
          </a:p>
          <a:p>
            <a:pPr marL="457200" indent="-457200">
              <a:lnSpc>
                <a:spcPct val="150000"/>
              </a:lnSpc>
              <a:buClrTx/>
              <a:buFont typeface="+mj-lt"/>
              <a:buAutoNum type="arabicPeriod"/>
            </a:pPr>
            <a:r>
              <a:rPr lang="zh-CN" altLang="en-US" sz="2400" dirty="0"/>
              <a:t>区块链的扩容</a:t>
            </a:r>
            <a:endParaRPr lang="en-US" altLang="zh-CN" sz="2400" dirty="0"/>
          </a:p>
          <a:p>
            <a:pPr marL="457200" indent="-457200">
              <a:lnSpc>
                <a:spcPct val="150000"/>
              </a:lnSpc>
              <a:buClrTx/>
              <a:buFont typeface="+mj-lt"/>
              <a:buAutoNum type="arabicPeriod"/>
            </a:pPr>
            <a:r>
              <a:rPr lang="zh-CN" altLang="en-US" sz="2400" dirty="0"/>
              <a:t>区块链分片技术简介</a:t>
            </a:r>
            <a:endParaRPr lang="en-US" altLang="zh-CN" sz="2400" dirty="0"/>
          </a:p>
          <a:p>
            <a:pPr marL="457200" indent="-457200">
              <a:lnSpc>
                <a:spcPct val="150000"/>
              </a:lnSpc>
              <a:buClrTx/>
              <a:buFont typeface="+mj-lt"/>
              <a:buAutoNum type="arabicPeriod"/>
            </a:pPr>
            <a:r>
              <a:rPr lang="zh-CN" altLang="en-US" sz="2400" dirty="0"/>
              <a:t>分片技术的挑战</a:t>
            </a:r>
          </a:p>
          <a:p>
            <a:pPr marL="457200" indent="-457200">
              <a:lnSpc>
                <a:spcPct val="150000"/>
              </a:lnSpc>
              <a:buClrTx/>
              <a:buFont typeface="+mj-lt"/>
              <a:buAutoNum type="arabicPeriod"/>
            </a:pPr>
            <a:r>
              <a:rPr lang="zh-CN" altLang="en-US" sz="2400" dirty="0"/>
              <a:t>几篇代表性研究</a:t>
            </a:r>
          </a:p>
        </p:txBody>
      </p:sp>
      <p:sp>
        <p:nvSpPr>
          <p:cNvPr id="3" name="标题 2"/>
          <p:cNvSpPr>
            <a:spLocks noGrp="1"/>
          </p:cNvSpPr>
          <p:nvPr>
            <p:ph type="title"/>
          </p:nvPr>
        </p:nvSpPr>
        <p:spPr>
          <a:xfrm>
            <a:off x="446144" y="1098000"/>
            <a:ext cx="7886700" cy="854073"/>
          </a:xfrm>
        </p:spPr>
        <p:txBody>
          <a:bodyPr/>
          <a:lstStyle/>
          <a:p>
            <a:pPr algn="ctr"/>
            <a:r>
              <a:rPr lang="zh-CN" altLang="en-US" dirty="0"/>
              <a:t>目录</a:t>
            </a:r>
          </a:p>
        </p:txBody>
      </p:sp>
      <p:pic>
        <p:nvPicPr>
          <p:cNvPr id="5" name="Picture 4"/>
          <p:cNvPicPr>
            <a:picLocks noChangeAspect="1"/>
          </p:cNvPicPr>
          <p:nvPr/>
        </p:nvPicPr>
        <p:blipFill>
          <a:blip r:embed="rId3"/>
          <a:stretch>
            <a:fillRect/>
          </a:stretch>
        </p:blipFill>
        <p:spPr>
          <a:xfrm>
            <a:off x="1584267" y="4712789"/>
            <a:ext cx="616066" cy="36213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几篇具有代表性的研究</a:t>
            </a:r>
            <a:endParaRPr lang="en-US" dirty="0"/>
          </a:p>
        </p:txBody>
      </p:sp>
      <p:sp>
        <p:nvSpPr>
          <p:cNvPr id="3" name="Text Placeholder 2"/>
          <p:cNvSpPr>
            <a:spLocks noGrp="1"/>
          </p:cNvSpPr>
          <p:nvPr>
            <p:ph type="body" idx="1"/>
          </p:nvPr>
        </p:nvSpPr>
        <p:spPr/>
        <p:txBody>
          <a:bodyPr/>
          <a:lstStyle/>
          <a:p>
            <a:r>
              <a:rPr lang="en-US" altLang="zh-CN" dirty="0"/>
              <a:t>Part</a:t>
            </a:r>
            <a:r>
              <a:rPr lang="zh-CN" altLang="en-US" dirty="0"/>
              <a:t> </a:t>
            </a:r>
            <a:r>
              <a:rPr lang="en-US" altLang="zh-CN" dirty="0"/>
              <a:t>5</a:t>
            </a:r>
            <a:r>
              <a:rPr lang="zh-CN" altLang="en-US" dirty="0"/>
              <a:t>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07" y="215900"/>
            <a:ext cx="8769653" cy="623288"/>
          </a:xfrm>
        </p:spPr>
        <p:txBody>
          <a:bodyPr>
            <a:normAutofit/>
          </a:bodyPr>
          <a:lstStyle/>
          <a:p>
            <a:r>
              <a:rPr lang="zh-CN" altLang="en-US" dirty="0"/>
              <a:t>有代表性的几种分片协议</a:t>
            </a:r>
            <a:endParaRPr lang="en-US" dirty="0"/>
          </a:p>
        </p:txBody>
      </p:sp>
      <p:sp>
        <p:nvSpPr>
          <p:cNvPr id="3" name="Content Placeholder 2"/>
          <p:cNvSpPr>
            <a:spLocks noGrp="1"/>
          </p:cNvSpPr>
          <p:nvPr>
            <p:ph idx="1"/>
          </p:nvPr>
        </p:nvSpPr>
        <p:spPr>
          <a:xfrm>
            <a:off x="362564" y="1199977"/>
            <a:ext cx="6821523" cy="590724"/>
          </a:xfrm>
        </p:spPr>
        <p:txBody>
          <a:bodyPr/>
          <a:lstStyle/>
          <a:p>
            <a:pPr marL="0" indent="0">
              <a:lnSpc>
                <a:spcPct val="150000"/>
              </a:lnSpc>
              <a:buNone/>
            </a:pPr>
            <a:r>
              <a:rPr lang="en-US" altLang="zh-CN" b="1" dirty="0"/>
              <a:t>S</a:t>
            </a:r>
            <a:r>
              <a:rPr lang="en-US" b="1" dirty="0"/>
              <a:t>tate</a:t>
            </a:r>
            <a:r>
              <a:rPr lang="zh-CN" altLang="en-US" b="1" dirty="0"/>
              <a:t> </a:t>
            </a:r>
            <a:r>
              <a:rPr lang="en-US" b="1" dirty="0"/>
              <a:t>of</a:t>
            </a:r>
            <a:r>
              <a:rPr lang="zh-CN" altLang="en-US" b="1" dirty="0"/>
              <a:t> </a:t>
            </a:r>
            <a:r>
              <a:rPr lang="en-US" b="1" dirty="0"/>
              <a:t>the</a:t>
            </a:r>
            <a:r>
              <a:rPr lang="zh-CN" altLang="en-US" b="1" dirty="0"/>
              <a:t> </a:t>
            </a:r>
            <a:r>
              <a:rPr lang="en-US" b="1" dirty="0"/>
              <a:t>art</a:t>
            </a:r>
            <a:r>
              <a:rPr lang="en-US" altLang="zh-CN" b="1" dirty="0"/>
              <a:t>s</a:t>
            </a:r>
            <a:r>
              <a:rPr lang="en-US" b="1" dirty="0"/>
              <a:t>: </a:t>
            </a:r>
          </a:p>
        </p:txBody>
      </p:sp>
      <p:sp>
        <p:nvSpPr>
          <p:cNvPr id="4" name="Slide Number Placeholder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47</a:t>
            </a:fld>
            <a:endParaRPr lang="zh-CN" altLang="en-US"/>
          </a:p>
        </p:txBody>
      </p:sp>
      <p:graphicFrame>
        <p:nvGraphicFramePr>
          <p:cNvPr id="6" name="表格 5"/>
          <p:cNvGraphicFramePr>
            <a:graphicFrameLocks noGrp="1"/>
          </p:cNvGraphicFramePr>
          <p:nvPr/>
        </p:nvGraphicFramePr>
        <p:xfrm>
          <a:off x="228340" y="2077773"/>
          <a:ext cx="8646720" cy="3867642"/>
        </p:xfrm>
        <a:graphic>
          <a:graphicData uri="http://schemas.openxmlformats.org/drawingml/2006/table">
            <a:tbl>
              <a:tblPr firstRow="1" bandRow="1">
                <a:tableStyleId>{9D7B26C5-4107-4FEC-AEDC-1716B250A1EF}</a:tableStyleId>
              </a:tblPr>
              <a:tblGrid>
                <a:gridCol w="1441120">
                  <a:extLst>
                    <a:ext uri="{9D8B030D-6E8A-4147-A177-3AD203B41FA5}">
                      <a16:colId xmlns:a16="http://schemas.microsoft.com/office/drawing/2014/main" val="20000"/>
                    </a:ext>
                  </a:extLst>
                </a:gridCol>
                <a:gridCol w="1441120">
                  <a:extLst>
                    <a:ext uri="{9D8B030D-6E8A-4147-A177-3AD203B41FA5}">
                      <a16:colId xmlns:a16="http://schemas.microsoft.com/office/drawing/2014/main" val="20001"/>
                    </a:ext>
                  </a:extLst>
                </a:gridCol>
                <a:gridCol w="1441120">
                  <a:extLst>
                    <a:ext uri="{9D8B030D-6E8A-4147-A177-3AD203B41FA5}">
                      <a16:colId xmlns:a16="http://schemas.microsoft.com/office/drawing/2014/main" val="20002"/>
                    </a:ext>
                  </a:extLst>
                </a:gridCol>
                <a:gridCol w="1441120">
                  <a:extLst>
                    <a:ext uri="{9D8B030D-6E8A-4147-A177-3AD203B41FA5}">
                      <a16:colId xmlns:a16="http://schemas.microsoft.com/office/drawing/2014/main" val="20003"/>
                    </a:ext>
                  </a:extLst>
                </a:gridCol>
                <a:gridCol w="1441120">
                  <a:extLst>
                    <a:ext uri="{9D8B030D-6E8A-4147-A177-3AD203B41FA5}">
                      <a16:colId xmlns:a16="http://schemas.microsoft.com/office/drawing/2014/main" val="20004"/>
                    </a:ext>
                  </a:extLst>
                </a:gridCol>
                <a:gridCol w="1441120">
                  <a:extLst>
                    <a:ext uri="{9D8B030D-6E8A-4147-A177-3AD203B41FA5}">
                      <a16:colId xmlns:a16="http://schemas.microsoft.com/office/drawing/2014/main" val="20005"/>
                    </a:ext>
                  </a:extLst>
                </a:gridCol>
              </a:tblGrid>
              <a:tr h="574253">
                <a:tc>
                  <a:txBody>
                    <a:bodyPr/>
                    <a:lstStyle/>
                    <a:p>
                      <a:pPr algn="ctr">
                        <a:lnSpc>
                          <a:spcPct val="100000"/>
                        </a:lnSpc>
                      </a:pPr>
                      <a:r>
                        <a:rPr lang="en-US" altLang="zh-CN" sz="1400" dirty="0"/>
                        <a:t>Protocols</a:t>
                      </a:r>
                      <a:endParaRPr lang="zh-CN" altLang="en-US" sz="1400" dirty="0"/>
                    </a:p>
                  </a:txBody>
                  <a:tcPr marL="68580" marR="68580" marT="34290" marB="34290"/>
                </a:tc>
                <a:tc>
                  <a:txBody>
                    <a:bodyPr/>
                    <a:lstStyle/>
                    <a:p>
                      <a:pPr algn="ctr">
                        <a:lnSpc>
                          <a:spcPct val="100000"/>
                        </a:lnSpc>
                      </a:pPr>
                      <a:r>
                        <a:rPr lang="en-US" altLang="zh-CN" sz="1400" dirty="0" err="1">
                          <a:solidFill>
                            <a:srgbClr val="C00000"/>
                          </a:solidFill>
                        </a:rPr>
                        <a:t>Elastico</a:t>
                      </a:r>
                      <a:r>
                        <a:rPr lang="en-US" altLang="zh-CN" sz="1400" dirty="0">
                          <a:solidFill>
                            <a:srgbClr val="C00000"/>
                          </a:solidFill>
                        </a:rPr>
                        <a:t>,</a:t>
                      </a:r>
                    </a:p>
                    <a:p>
                      <a:pPr algn="ctr">
                        <a:lnSpc>
                          <a:spcPct val="100000"/>
                        </a:lnSpc>
                      </a:pPr>
                      <a:r>
                        <a:rPr lang="en-US" altLang="zh-CN" sz="1400" dirty="0">
                          <a:solidFill>
                            <a:srgbClr val="0432FF"/>
                          </a:solidFill>
                        </a:rPr>
                        <a:t>CCS,</a:t>
                      </a:r>
                      <a:r>
                        <a:rPr lang="zh-CN" altLang="en-US" sz="1400" dirty="0">
                          <a:solidFill>
                            <a:srgbClr val="0432FF"/>
                          </a:solidFill>
                        </a:rPr>
                        <a:t> </a:t>
                      </a:r>
                      <a:r>
                        <a:rPr lang="en-US" altLang="zh-CN" sz="1400" dirty="0">
                          <a:solidFill>
                            <a:srgbClr val="0432FF"/>
                          </a:solidFill>
                        </a:rPr>
                        <a:t>2016</a:t>
                      </a:r>
                      <a:endParaRPr lang="zh-CN" altLang="en-US" sz="1400" dirty="0">
                        <a:solidFill>
                          <a:srgbClr val="0432FF"/>
                        </a:solidFill>
                      </a:endParaRPr>
                    </a:p>
                  </a:txBody>
                  <a:tcPr marL="68580" marR="68580" marT="34290" marB="34290"/>
                </a:tc>
                <a:tc>
                  <a:txBody>
                    <a:bodyPr/>
                    <a:lstStyle/>
                    <a:p>
                      <a:pPr algn="ctr">
                        <a:lnSpc>
                          <a:spcPct val="100000"/>
                        </a:lnSpc>
                      </a:pPr>
                      <a:r>
                        <a:rPr lang="en-US" altLang="zh-CN" sz="1400" dirty="0" err="1">
                          <a:solidFill>
                            <a:srgbClr val="C00000"/>
                          </a:solidFill>
                        </a:rPr>
                        <a:t>OmniLedger</a:t>
                      </a:r>
                      <a:r>
                        <a:rPr lang="en-US" altLang="zh-CN" sz="1400" dirty="0">
                          <a:solidFill>
                            <a:srgbClr val="C00000"/>
                          </a:solidFill>
                        </a:rPr>
                        <a:t>,</a:t>
                      </a:r>
                    </a:p>
                    <a:p>
                      <a:pPr algn="ctr">
                        <a:lnSpc>
                          <a:spcPct val="100000"/>
                        </a:lnSpc>
                      </a:pPr>
                      <a:r>
                        <a:rPr lang="en-US" altLang="zh-CN" sz="1400" dirty="0">
                          <a:solidFill>
                            <a:srgbClr val="0432FF"/>
                          </a:solidFill>
                        </a:rPr>
                        <a:t>SP,</a:t>
                      </a:r>
                      <a:r>
                        <a:rPr lang="zh-CN" altLang="en-US" sz="1400" baseline="0" dirty="0">
                          <a:solidFill>
                            <a:srgbClr val="0432FF"/>
                          </a:solidFill>
                        </a:rPr>
                        <a:t> </a:t>
                      </a:r>
                      <a:r>
                        <a:rPr lang="en-US" altLang="zh-CN" sz="1400" baseline="0" dirty="0">
                          <a:solidFill>
                            <a:srgbClr val="0432FF"/>
                          </a:solidFill>
                        </a:rPr>
                        <a:t>2018</a:t>
                      </a:r>
                      <a:endParaRPr lang="en-US" altLang="zh-CN" sz="1400" dirty="0">
                        <a:solidFill>
                          <a:srgbClr val="0432FF"/>
                        </a:solidFill>
                      </a:endParaRPr>
                    </a:p>
                  </a:txBody>
                  <a:tcPr marL="68580" marR="68580" marT="34290" marB="34290"/>
                </a:tc>
                <a:tc>
                  <a:txBody>
                    <a:bodyPr/>
                    <a:lstStyle/>
                    <a:p>
                      <a:pPr algn="ctr">
                        <a:lnSpc>
                          <a:spcPct val="100000"/>
                        </a:lnSpc>
                      </a:pPr>
                      <a:r>
                        <a:rPr lang="en-US" altLang="zh-CN" sz="1400" dirty="0" err="1">
                          <a:solidFill>
                            <a:srgbClr val="C00000"/>
                          </a:solidFill>
                        </a:rPr>
                        <a:t>RapidChain</a:t>
                      </a:r>
                      <a:r>
                        <a:rPr lang="en-US" altLang="zh-CN" sz="1400" dirty="0">
                          <a:solidFill>
                            <a:srgbClr val="C00000"/>
                          </a:solidFill>
                        </a:rPr>
                        <a:t>,</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rgbClr val="0432FF"/>
                          </a:solidFill>
                        </a:rPr>
                        <a:t>CCS,</a:t>
                      </a:r>
                      <a:r>
                        <a:rPr lang="zh-CN" altLang="en-US" sz="1400" baseline="0" dirty="0">
                          <a:solidFill>
                            <a:srgbClr val="0432FF"/>
                          </a:solidFill>
                        </a:rPr>
                        <a:t> </a:t>
                      </a:r>
                      <a:r>
                        <a:rPr lang="en-US" altLang="zh-CN" sz="1400" baseline="0" dirty="0">
                          <a:solidFill>
                            <a:srgbClr val="0432FF"/>
                          </a:solidFill>
                        </a:rPr>
                        <a:t>2018</a:t>
                      </a:r>
                      <a:endParaRPr lang="zh-CN" altLang="en-US" sz="1400" dirty="0">
                        <a:solidFill>
                          <a:srgbClr val="0432FF"/>
                        </a:solidFill>
                      </a:endParaRPr>
                    </a:p>
                  </a:txBody>
                  <a:tcPr marL="68580" marR="68580" marT="34290" marB="34290"/>
                </a:tc>
                <a:tc>
                  <a:txBody>
                    <a:bodyPr/>
                    <a:lstStyle/>
                    <a:p>
                      <a:pPr algn="ctr">
                        <a:lnSpc>
                          <a:spcPct val="100000"/>
                        </a:lnSpc>
                      </a:pPr>
                      <a:r>
                        <a:rPr lang="en-US" altLang="zh-CN" sz="1400" dirty="0">
                          <a:solidFill>
                            <a:srgbClr val="C00000"/>
                          </a:solidFill>
                        </a:rPr>
                        <a:t>Monoxide</a:t>
                      </a:r>
                    </a:p>
                    <a:p>
                      <a:pPr algn="ctr">
                        <a:lnSpc>
                          <a:spcPct val="100000"/>
                        </a:lnSpc>
                      </a:pPr>
                      <a:r>
                        <a:rPr lang="en-US" altLang="zh-CN" sz="1400" dirty="0">
                          <a:solidFill>
                            <a:srgbClr val="0432FF"/>
                          </a:solidFill>
                        </a:rPr>
                        <a:t>NSDI,</a:t>
                      </a:r>
                      <a:r>
                        <a:rPr lang="zh-CN" altLang="en-US" sz="1400" dirty="0">
                          <a:solidFill>
                            <a:srgbClr val="0432FF"/>
                          </a:solidFill>
                        </a:rPr>
                        <a:t> </a:t>
                      </a:r>
                      <a:r>
                        <a:rPr lang="en-US" altLang="zh-CN" sz="1400" dirty="0">
                          <a:solidFill>
                            <a:srgbClr val="0432FF"/>
                          </a:solidFill>
                        </a:rPr>
                        <a:t>2019</a:t>
                      </a:r>
                      <a:endParaRPr lang="zh-CN" altLang="en-US" sz="1400" dirty="0">
                        <a:solidFill>
                          <a:srgbClr val="0432FF"/>
                        </a:solidFill>
                      </a:endParaRPr>
                    </a:p>
                  </a:txBody>
                  <a:tcPr marL="68580" marR="68580" marT="34290" marB="34290"/>
                </a:tc>
                <a:tc>
                  <a:txBody>
                    <a:bodyPr/>
                    <a:lstStyle/>
                    <a:p>
                      <a:pPr algn="ctr">
                        <a:lnSpc>
                          <a:spcPct val="100000"/>
                        </a:lnSpc>
                      </a:pPr>
                      <a:r>
                        <a:rPr lang="en-US" altLang="zh-CN" sz="1400" dirty="0">
                          <a:solidFill>
                            <a:srgbClr val="C00000"/>
                          </a:solidFill>
                        </a:rPr>
                        <a:t>Ethereum 2.0,</a:t>
                      </a:r>
                    </a:p>
                    <a:p>
                      <a:pPr algn="ctr">
                        <a:lnSpc>
                          <a:spcPct val="100000"/>
                        </a:lnSpc>
                      </a:pPr>
                      <a:r>
                        <a:rPr lang="en-US" altLang="zh-CN" sz="1400" dirty="0">
                          <a:solidFill>
                            <a:srgbClr val="0432FF"/>
                          </a:solidFill>
                        </a:rPr>
                        <a:t>Still</a:t>
                      </a:r>
                      <a:r>
                        <a:rPr lang="zh-CN" altLang="en-US" sz="1400" dirty="0">
                          <a:solidFill>
                            <a:srgbClr val="0432FF"/>
                          </a:solidFill>
                        </a:rPr>
                        <a:t> </a:t>
                      </a:r>
                      <a:r>
                        <a:rPr lang="en-US" altLang="zh-CN" sz="1400" dirty="0">
                          <a:solidFill>
                            <a:srgbClr val="0432FF"/>
                          </a:solidFill>
                        </a:rPr>
                        <a:t>on</a:t>
                      </a:r>
                      <a:r>
                        <a:rPr lang="zh-CN" altLang="en-US" sz="1400" dirty="0">
                          <a:solidFill>
                            <a:srgbClr val="0432FF"/>
                          </a:solidFill>
                        </a:rPr>
                        <a:t> </a:t>
                      </a:r>
                      <a:r>
                        <a:rPr lang="en-US" altLang="zh-CN" sz="1400" dirty="0">
                          <a:solidFill>
                            <a:srgbClr val="0432FF"/>
                          </a:solidFill>
                        </a:rPr>
                        <a:t>the</a:t>
                      </a:r>
                      <a:r>
                        <a:rPr lang="zh-CN" altLang="en-US" sz="1400" dirty="0">
                          <a:solidFill>
                            <a:srgbClr val="0432FF"/>
                          </a:solidFill>
                        </a:rPr>
                        <a:t> </a:t>
                      </a:r>
                      <a:r>
                        <a:rPr lang="en-US" altLang="zh-CN" sz="1400" dirty="0">
                          <a:solidFill>
                            <a:srgbClr val="0432FF"/>
                          </a:solidFill>
                        </a:rPr>
                        <a:t>air</a:t>
                      </a:r>
                      <a:endParaRPr lang="zh-CN" altLang="en-US" sz="1400" dirty="0">
                        <a:solidFill>
                          <a:srgbClr val="0432FF"/>
                        </a:solidFill>
                      </a:endParaRPr>
                    </a:p>
                  </a:txBody>
                  <a:tcPr marL="68580" marR="68580" marT="34290" marB="34290"/>
                </a:tc>
                <a:extLst>
                  <a:ext uri="{0D108BD9-81ED-4DB2-BD59-A6C34878D82A}">
                    <a16:rowId xmlns:a16="http://schemas.microsoft.com/office/drawing/2014/main" val="10000"/>
                  </a:ext>
                </a:extLst>
              </a:tr>
              <a:tr h="574253">
                <a:tc>
                  <a:txBody>
                    <a:bodyPr/>
                    <a:lstStyle/>
                    <a:p>
                      <a:pPr algn="ctr">
                        <a:lnSpc>
                          <a:spcPct val="200000"/>
                        </a:lnSpc>
                      </a:pPr>
                      <a:r>
                        <a:rPr lang="en-US" altLang="zh-CN" sz="1400" dirty="0"/>
                        <a:t>Consensus</a:t>
                      </a:r>
                      <a:endParaRPr lang="zh-CN" altLang="en-US" sz="1400" dirty="0"/>
                    </a:p>
                  </a:txBody>
                  <a:tcPr marL="68580" marR="68580" marT="34290" marB="3429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t>PBFT</a:t>
                      </a:r>
                      <a:endParaRPr lang="zh-CN" altLang="en-US" sz="1400" dirty="0"/>
                    </a:p>
                  </a:txBody>
                  <a:tcPr marL="68580" marR="68580" marT="34290" marB="3429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a:t>ByzCoinX</a:t>
                      </a:r>
                      <a:endParaRPr lang="zh-CN" altLang="en-US" sz="1400"/>
                    </a:p>
                  </a:txBody>
                  <a:tcPr marL="68580" marR="68580" marT="34290" marB="3429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t>50% BFT</a:t>
                      </a:r>
                      <a:endParaRPr lang="zh-CN" altLang="en-US" sz="1400" dirty="0"/>
                    </a:p>
                  </a:txBody>
                  <a:tcPr marL="68580" marR="68580" marT="34290" marB="3429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a:t>PoW</a:t>
                      </a:r>
                      <a:endParaRPr lang="zh-CN" altLang="en-US" sz="1400"/>
                    </a:p>
                  </a:txBody>
                  <a:tcPr marL="68580" marR="68580" marT="34290" marB="3429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a:t>BFT-based PoS</a:t>
                      </a:r>
                      <a:endParaRPr lang="zh-CN" altLang="en-US" sz="1400"/>
                    </a:p>
                  </a:txBody>
                  <a:tcPr marL="68580" marR="68580" marT="34290" marB="3429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5800">
                <a:tc>
                  <a:txBody>
                    <a:bodyPr/>
                    <a:lstStyle/>
                    <a:p>
                      <a:pPr algn="ctr"/>
                      <a:r>
                        <a:rPr lang="en-US" altLang="zh-CN" sz="1400"/>
                        <a:t>Types</a:t>
                      </a:r>
                      <a:r>
                        <a:rPr lang="zh-CN" altLang="en-US" sz="1400"/>
                        <a:t> </a:t>
                      </a:r>
                      <a:r>
                        <a:rPr lang="en-US" altLang="zh-CN" sz="1400"/>
                        <a:t>of</a:t>
                      </a:r>
                      <a:r>
                        <a:rPr lang="zh-CN" altLang="en-US" sz="1400"/>
                        <a:t> </a:t>
                      </a:r>
                      <a:r>
                        <a:rPr lang="en-US" altLang="zh-CN" sz="1400"/>
                        <a:t>sharding</a:t>
                      </a:r>
                      <a:r>
                        <a:rPr lang="en-US" altLang="zh-CN" sz="1400" baseline="0"/>
                        <a:t> </a:t>
                      </a:r>
                      <a:r>
                        <a:rPr lang="en-US" altLang="zh-CN" sz="1400"/>
                        <a:t>techniques</a:t>
                      </a:r>
                      <a:r>
                        <a:rPr lang="zh-CN" altLang="en-US" sz="1400"/>
                        <a:t> </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rgbClr val="C00000"/>
                          </a:solidFill>
                        </a:rPr>
                        <a:t>Transaction </a:t>
                      </a:r>
                      <a:r>
                        <a:rPr lang="en-US" altLang="zh-CN" sz="1400" dirty="0" err="1">
                          <a:solidFill>
                            <a:srgbClr val="C00000"/>
                          </a:solidFill>
                        </a:rPr>
                        <a:t>sharding</a:t>
                      </a:r>
                      <a:endParaRPr lang="zh-CN" altLang="en-US" sz="1400" dirty="0">
                        <a:solidFill>
                          <a:srgbClr val="C00000"/>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rgbClr val="C00000"/>
                          </a:solidFill>
                        </a:rPr>
                        <a:t>State </a:t>
                      </a:r>
                    </a:p>
                    <a:p>
                      <a:pPr algn="ctr"/>
                      <a:r>
                        <a:rPr lang="en-US" altLang="zh-CN" sz="1400" dirty="0" err="1">
                          <a:solidFill>
                            <a:srgbClr val="C00000"/>
                          </a:solidFill>
                        </a:rPr>
                        <a:t>sharding</a:t>
                      </a:r>
                      <a:endParaRPr lang="zh-CN" altLang="en-US" sz="1400" dirty="0">
                        <a:solidFill>
                          <a:srgbClr val="C00000"/>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rgbClr val="C00000"/>
                          </a:solidFill>
                        </a:rPr>
                        <a:t>State </a:t>
                      </a:r>
                    </a:p>
                    <a:p>
                      <a:pPr algn="ctr"/>
                      <a:r>
                        <a:rPr lang="en-US" altLang="zh-CN" sz="1400" dirty="0" err="1">
                          <a:solidFill>
                            <a:srgbClr val="C00000"/>
                          </a:solidFill>
                        </a:rPr>
                        <a:t>sharding</a:t>
                      </a:r>
                      <a:endParaRPr lang="zh-CN" altLang="en-US" sz="1400" dirty="0">
                        <a:solidFill>
                          <a:srgbClr val="C00000"/>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rgbClr val="C00000"/>
                          </a:solidFill>
                        </a:rPr>
                        <a:t>State </a:t>
                      </a:r>
                    </a:p>
                    <a:p>
                      <a:pPr algn="ctr"/>
                      <a:r>
                        <a:rPr lang="en-US" altLang="zh-CN" sz="1400" dirty="0" err="1">
                          <a:solidFill>
                            <a:srgbClr val="C00000"/>
                          </a:solidFill>
                        </a:rPr>
                        <a:t>sharding</a:t>
                      </a:r>
                      <a:endParaRPr lang="zh-CN" altLang="en-US" sz="1400" dirty="0">
                        <a:solidFill>
                          <a:srgbClr val="C00000"/>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rgbClr val="C00000"/>
                          </a:solidFill>
                        </a:rPr>
                        <a:t>State </a:t>
                      </a:r>
                    </a:p>
                    <a:p>
                      <a:pPr algn="ctr"/>
                      <a:r>
                        <a:rPr lang="en-US" altLang="zh-CN" sz="1400" dirty="0" err="1">
                          <a:solidFill>
                            <a:srgbClr val="C00000"/>
                          </a:solidFill>
                        </a:rPr>
                        <a:t>sharding</a:t>
                      </a:r>
                      <a:endParaRPr lang="zh-CN" altLang="en-US" sz="1400" dirty="0">
                        <a:solidFill>
                          <a:srgbClr val="C00000"/>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80433">
                <a:tc>
                  <a:txBody>
                    <a:bodyPr/>
                    <a:lstStyle/>
                    <a:p>
                      <a:pPr algn="ctr"/>
                      <a:r>
                        <a:rPr lang="en-US" altLang="zh-CN" sz="1400" dirty="0"/>
                        <a:t>Transaction</a:t>
                      </a:r>
                      <a:r>
                        <a:rPr lang="en-US" altLang="zh-CN" sz="1400" baseline="0" dirty="0"/>
                        <a:t> model</a:t>
                      </a:r>
                      <a:endParaRPr lang="zh-CN" altLang="en-US" sz="14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solidFill>
                            <a:srgbClr val="0432FF"/>
                          </a:solidFill>
                        </a:rPr>
                        <a:t>UTXO</a:t>
                      </a:r>
                      <a:endParaRPr lang="zh-CN" altLang="en-US" sz="1400" dirty="0">
                        <a:solidFill>
                          <a:srgbClr val="0432FF"/>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solidFill>
                            <a:srgbClr val="0432FF"/>
                          </a:solidFill>
                        </a:rPr>
                        <a:t>UTXO</a:t>
                      </a:r>
                      <a:endParaRPr lang="zh-CN" altLang="en-US" sz="1400" dirty="0">
                        <a:solidFill>
                          <a:srgbClr val="0432FF"/>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solidFill>
                            <a:srgbClr val="0432FF"/>
                          </a:solidFill>
                        </a:rPr>
                        <a:t>UTXO</a:t>
                      </a:r>
                      <a:endParaRPr lang="zh-CN" altLang="en-US" sz="1400" dirty="0">
                        <a:solidFill>
                          <a:srgbClr val="0432FF"/>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altLang="zh-CN" sz="1400" dirty="0">
                          <a:solidFill>
                            <a:srgbClr val="0432FF"/>
                          </a:solidFill>
                        </a:rPr>
                        <a:t>Account/Balance</a:t>
                      </a:r>
                      <a:endParaRPr lang="zh-CN" altLang="en-US" sz="1400" dirty="0">
                        <a:solidFill>
                          <a:srgbClr val="0432FF"/>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en-US" altLang="zh-CN" sz="1400" dirty="0">
                          <a:solidFill>
                            <a:srgbClr val="0432FF"/>
                          </a:solidFill>
                        </a:rPr>
                        <a:t>Account/Balance</a:t>
                      </a:r>
                      <a:endParaRPr lang="zh-CN" altLang="en-US" sz="1400" dirty="0">
                        <a:solidFill>
                          <a:srgbClr val="0432FF"/>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80433">
                <a:tc>
                  <a:txBody>
                    <a:bodyPr/>
                    <a:lstStyle/>
                    <a:p>
                      <a:pPr algn="ctr"/>
                      <a:r>
                        <a:rPr lang="en-US" altLang="zh-CN" sz="1400" dirty="0"/>
                        <a:t>Cross-Shard TX mechanism</a:t>
                      </a:r>
                      <a:endParaRPr lang="zh-CN" altLang="en-US" sz="14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altLang="zh-CN" sz="1400"/>
                        <a:t>N/A</a:t>
                      </a:r>
                      <a:endParaRPr lang="zh-CN" altLang="en-US" sz="140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Sync,</a:t>
                      </a:r>
                    </a:p>
                    <a:p>
                      <a:pPr algn="ctr"/>
                      <a:r>
                        <a:rPr lang="en-US" altLang="zh-CN" sz="1400"/>
                        <a:t>Lock/Unlock</a:t>
                      </a:r>
                      <a:endParaRPr lang="zh-CN" altLang="en-US" sz="140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t>Sync,</a:t>
                      </a:r>
                    </a:p>
                    <a:p>
                      <a:pPr algn="ctr"/>
                      <a:r>
                        <a:rPr lang="en-US" altLang="zh-CN" sz="1400" dirty="0"/>
                        <a:t>Lock/Unlock</a:t>
                      </a:r>
                      <a:endParaRPr lang="zh-CN" altLang="en-US" sz="14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t> </a:t>
                      </a:r>
                      <a:r>
                        <a:rPr lang="en-US" altLang="zh-CN" sz="1400" dirty="0" err="1"/>
                        <a:t>Async</a:t>
                      </a:r>
                      <a:r>
                        <a:rPr lang="en-US" altLang="zh-CN" sz="1400" dirty="0"/>
                        <a:t>,</a:t>
                      </a:r>
                      <a:r>
                        <a:rPr lang="en-US" altLang="zh-CN" sz="1400" baseline="0" dirty="0"/>
                        <a:t> </a:t>
                      </a:r>
                    </a:p>
                    <a:p>
                      <a:pPr algn="ctr"/>
                      <a:r>
                        <a:rPr lang="en-US" altLang="zh-CN" sz="1400" baseline="0" dirty="0"/>
                        <a:t>Lock-free</a:t>
                      </a:r>
                      <a:endParaRPr lang="zh-CN" altLang="en-US" sz="14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Sync,</a:t>
                      </a:r>
                    </a:p>
                    <a:p>
                      <a:pPr algn="ctr"/>
                      <a:r>
                        <a:rPr lang="en-US" altLang="zh-CN" sz="1400"/>
                        <a:t>Lock/Unlock</a:t>
                      </a:r>
                      <a:endParaRPr lang="zh-CN" altLang="en-US" sz="140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74253">
                <a:tc>
                  <a:txBody>
                    <a:bodyPr/>
                    <a:lstStyle/>
                    <a:p>
                      <a:pPr algn="ctr">
                        <a:lnSpc>
                          <a:spcPct val="200000"/>
                        </a:lnSpc>
                      </a:pPr>
                      <a:r>
                        <a:rPr lang="en-US" altLang="zh-CN" sz="1400" dirty="0" err="1"/>
                        <a:t>Permissionless</a:t>
                      </a:r>
                      <a:endParaRPr lang="zh-CN" altLang="en-US" sz="1400" dirty="0"/>
                    </a:p>
                  </a:txBody>
                  <a:tcPr marL="68580" marR="68580" marT="34290" marB="34290">
                    <a:lnT w="12700" cap="flat" cmpd="sng" algn="ctr">
                      <a:solidFill>
                        <a:schemeClr val="tx1"/>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400" dirty="0"/>
                        <a:t>√</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400"/>
                        <a:t>√</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400" dirty="0"/>
                        <a:t>√</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200000"/>
                        </a:lnSpc>
                      </a:pPr>
                      <a:r>
                        <a:rPr lang="zh-CN" altLang="en-US" sz="1400" dirty="0"/>
                        <a:t>√</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400" dirty="0"/>
                        <a:t>√</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5"/>
                  </a:ext>
                </a:extLst>
              </a:tr>
            </a:tbl>
          </a:graphicData>
        </a:graphic>
      </p:graphicFrame>
      <p:cxnSp>
        <p:nvCxnSpPr>
          <p:cNvPr id="9" name="直接连接符 8"/>
          <p:cNvCxnSpPr/>
          <p:nvPr/>
        </p:nvCxnSpPr>
        <p:spPr>
          <a:xfrm flipH="1">
            <a:off x="1666754" y="2492602"/>
            <a:ext cx="14288" cy="3452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分片</a:t>
            </a:r>
            <a:r>
              <a:rPr lang="zh-CN" altLang="en-US" dirty="0">
                <a:latin typeface="华光楷体_CNKI" panose="02000500000000000000" charset="-122"/>
                <a:ea typeface="华光楷体_CNKI" panose="02000500000000000000" charset="-122"/>
                <a:cs typeface="华光楷体_CNKI" panose="02000500000000000000" charset="-122"/>
              </a:rPr>
              <a:t>方案举例，</a:t>
            </a:r>
            <a:r>
              <a:rPr lang="en-US" altLang="zh-CN" dirty="0" err="1">
                <a:latin typeface="华光楷体_CNKI" panose="02000500000000000000" charset="-122"/>
                <a:ea typeface="华光楷体_CNKI" panose="02000500000000000000" charset="-122"/>
                <a:cs typeface="华光楷体_CNKI" panose="02000500000000000000" charset="-122"/>
              </a:rPr>
              <a:t>Elastico</a:t>
            </a:r>
            <a:endParaRPr lang="en-US" dirty="0"/>
          </a:p>
        </p:txBody>
      </p:sp>
      <p:sp>
        <p:nvSpPr>
          <p:cNvPr id="3" name="Content Placeholder 2"/>
          <p:cNvSpPr>
            <a:spLocks noGrp="1"/>
          </p:cNvSpPr>
          <p:nvPr>
            <p:ph idx="1"/>
          </p:nvPr>
        </p:nvSpPr>
        <p:spPr>
          <a:xfrm>
            <a:off x="0" y="1417912"/>
            <a:ext cx="8318500" cy="4883727"/>
          </a:xfrm>
        </p:spPr>
        <p:txBody>
          <a:bodyPr/>
          <a:lstStyle/>
          <a:p>
            <a:pPr lvl="1"/>
            <a:r>
              <a:rPr lang="en-US" altLang="zh-CN" dirty="0" err="1">
                <a:latin typeface="华光楷体_CNKI" panose="02000500000000000000" charset="-122"/>
                <a:ea typeface="华光楷体_CNKI" panose="02000500000000000000" charset="-122"/>
                <a:cs typeface="华光楷体_CNKI" panose="02000500000000000000" charset="-122"/>
              </a:rPr>
              <a:t>Elastico</a:t>
            </a:r>
            <a:r>
              <a:rPr lang="zh-CN" altLang="en-US" dirty="0">
                <a:latin typeface="华光楷体_CNKI" panose="02000500000000000000" charset="-122"/>
                <a:ea typeface="华光楷体_CNKI" panose="02000500000000000000" charset="-122"/>
                <a:cs typeface="华光楷体_CNKI" panose="02000500000000000000" charset="-122"/>
              </a:rPr>
              <a:t> 协议</a:t>
            </a:r>
            <a:endParaRPr lang="en-US" altLang="zh-CN" dirty="0">
              <a:latin typeface="华光楷体_CNKI" panose="02000500000000000000" charset="-122"/>
              <a:ea typeface="华光楷体_CNKI" panose="02000500000000000000" charset="-122"/>
              <a:cs typeface="华光楷体_CNKI" panose="02000500000000000000" charset="-122"/>
            </a:endParaRPr>
          </a:p>
          <a:p>
            <a:pPr lvl="2"/>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zh-CN" altLang="en-US" sz="2000" dirty="0">
                <a:latin typeface="华光楷体_CNKI" panose="02000500000000000000" charset="-122"/>
                <a:ea typeface="华光楷体_CNKI" panose="02000500000000000000" charset="-122"/>
                <a:cs typeface="Times New Roman" panose="02020503050405090304" pitchFamily="18" charset="0"/>
              </a:rPr>
              <a:t>被认为是第一篇提出分片协议的论文</a:t>
            </a:r>
            <a:endParaRPr lang="zh-CN" altLang="en-US" dirty="0">
              <a:latin typeface="华光楷体_CNKI" panose="02000500000000000000" charset="-122"/>
              <a:ea typeface="华光楷体_CNKI" panose="02000500000000000000" charset="-122"/>
              <a:cs typeface="Times New Roman" panose="02020503050405090304" pitchFamily="18" charset="0"/>
            </a:endParaRPr>
          </a:p>
          <a:p>
            <a:pPr lvl="2"/>
            <a:endParaRPr lang="en-US" dirty="0"/>
          </a:p>
        </p:txBody>
      </p:sp>
      <p:sp>
        <p:nvSpPr>
          <p:cNvPr id="5" name="文本框 3"/>
          <p:cNvSpPr txBox="1"/>
          <p:nvPr/>
        </p:nvSpPr>
        <p:spPr>
          <a:xfrm>
            <a:off x="1057121" y="2525987"/>
            <a:ext cx="6928157" cy="584775"/>
          </a:xfrm>
          <a:prstGeom prst="rect">
            <a:avLst/>
          </a:prstGeom>
          <a:noFill/>
        </p:spPr>
        <p:txBody>
          <a:bodyPr wrap="square" rtlCol="0">
            <a:spAutoFit/>
          </a:bodyPr>
          <a:lstStyle/>
          <a:p>
            <a:r>
              <a:rPr lang="en-US" altLang="zh-CN" sz="1600" dirty="0">
                <a:latin typeface="微软雅黑 Light" panose="020B0502040204020203" pitchFamily="34" charset="-122"/>
                <a:ea typeface="微软雅黑 Light" panose="020B0502040204020203" pitchFamily="34" charset="-122"/>
              </a:rPr>
              <a:t>(CCS’2016)</a:t>
            </a:r>
            <a:r>
              <a:rPr lang="zh-CN" altLang="en-US" sz="1600" dirty="0">
                <a:latin typeface="微软雅黑 Light" panose="020B0502040204020203" pitchFamily="34" charset="-122"/>
                <a:ea typeface="微软雅黑 Light" panose="020B0502040204020203" pitchFamily="34" charset="-122"/>
              </a:rPr>
              <a:t> </a:t>
            </a:r>
            <a:r>
              <a:rPr lang="en-US" altLang="zh-CN" sz="1600" dirty="0" err="1">
                <a:latin typeface="微软雅黑 Light" panose="020B0502040204020203" pitchFamily="34" charset="-122"/>
                <a:ea typeface="微软雅黑 Light" panose="020B0502040204020203" pitchFamily="34" charset="-122"/>
              </a:rPr>
              <a:t>Elastico</a:t>
            </a:r>
            <a:r>
              <a:rPr lang="en-US" altLang="zh-CN" sz="1600" dirty="0">
                <a:latin typeface="微软雅黑 Light" panose="020B0502040204020203" pitchFamily="34" charset="-122"/>
                <a:ea typeface="微软雅黑 Light" panose="020B0502040204020203" pitchFamily="34" charset="-122"/>
              </a:rPr>
              <a:t>: A Secure Sharding Protocol For Open Blockchains</a:t>
            </a:r>
            <a:r>
              <a:rPr lang="zh-CN" altLang="en-US" sz="1600" dirty="0">
                <a:latin typeface="微软雅黑 Light" panose="020B0502040204020203" pitchFamily="34" charset="-122"/>
                <a:ea typeface="微软雅黑 Light" panose="020B0502040204020203" pitchFamily="34" charset="-122"/>
              </a:rPr>
              <a:t> </a:t>
            </a:r>
            <a:r>
              <a:rPr lang="en-US" altLang="zh-CN" sz="1600" dirty="0">
                <a:latin typeface="微软雅黑 Light" panose="020B0502040204020203" pitchFamily="34" charset="-122"/>
                <a:ea typeface="微软雅黑 Light" panose="020B0502040204020203" pitchFamily="34" charset="-122"/>
              </a:rPr>
              <a:t>the first secure candidate for </a:t>
            </a:r>
            <a:r>
              <a:rPr lang="en-US" altLang="zh-CN" sz="1600" dirty="0" err="1">
                <a:latin typeface="微软雅黑 Light" panose="020B0502040204020203" pitchFamily="34" charset="-122"/>
                <a:ea typeface="微软雅黑 Light" panose="020B0502040204020203" pitchFamily="34" charset="-122"/>
              </a:rPr>
              <a:t>sharding</a:t>
            </a:r>
            <a:r>
              <a:rPr lang="en-US" altLang="zh-CN" sz="1600" dirty="0">
                <a:latin typeface="微软雅黑 Light" panose="020B0502040204020203" pitchFamily="34" charset="-122"/>
                <a:ea typeface="微软雅黑 Light" panose="020B0502040204020203" pitchFamily="34" charset="-122"/>
              </a:rPr>
              <a:t> protocol</a:t>
            </a:r>
          </a:p>
        </p:txBody>
      </p:sp>
      <p:grpSp>
        <p:nvGrpSpPr>
          <p:cNvPr id="7" name="Group 6"/>
          <p:cNvGrpSpPr/>
          <p:nvPr/>
        </p:nvGrpSpPr>
        <p:grpSpPr>
          <a:xfrm>
            <a:off x="1848429" y="3558521"/>
            <a:ext cx="5170488" cy="2362200"/>
            <a:chOff x="2403475" y="1871663"/>
            <a:chExt cx="5170488" cy="2362200"/>
          </a:xfrm>
        </p:grpSpPr>
        <p:sp>
          <p:nvSpPr>
            <p:cNvPr id="8" name="TextBox 105"/>
            <p:cNvSpPr txBox="1">
              <a:spLocks noChangeArrowheads="1"/>
            </p:cNvSpPr>
            <p:nvPr/>
          </p:nvSpPr>
          <p:spPr bwMode="auto">
            <a:xfrm>
              <a:off x="2481263" y="1871663"/>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 typeface="Arial" panose="020B0604020202090204" pitchFamily="34" charset="0"/>
                <a:buNone/>
              </a:pPr>
              <a:r>
                <a:rPr lang="en-US" altLang="zh-CN" sz="1200">
                  <a:latin typeface="Times New Roman" panose="02020503050405090304" pitchFamily="18" charset="0"/>
                  <a:ea typeface="Arial Unicode MS" panose="020B0604020202020204" charset="-122"/>
                  <a:cs typeface="Times New Roman" panose="02020503050405090304" pitchFamily="18" charset="0"/>
                </a:rPr>
                <a:t>In</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this epoch,</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1</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4</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are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member</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committees</a:t>
              </a:r>
              <a:r>
                <a:rPr lang="en-US" altLang="zh-CN"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a:t>
              </a:r>
              <a:r>
                <a:rPr lang="en-US" altLang="zh-CN" sz="1200" baseline="-25000">
                  <a:latin typeface="Times New Roman" panose="02020503050405090304" pitchFamily="18" charset="0"/>
                  <a:ea typeface="Arial Unicode MS" panose="020B0604020202020204" charset="-122"/>
                  <a:cs typeface="Times New Roman" panose="02020503050405090304" pitchFamily="18" charset="0"/>
                </a:rPr>
                <a:t>5</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is</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a:latin typeface="Times New Roman" panose="02020503050405090304" pitchFamily="18" charset="0"/>
                  <a:ea typeface="Arial Unicode MS" panose="020B0604020202020204" charset="-122"/>
                  <a:cs typeface="Times New Roman" panose="02020503050405090304" pitchFamily="18" charset="0"/>
                </a:rPr>
                <a:t>the</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final</a:t>
              </a:r>
              <a:r>
                <a:rPr lang="zh-CN" altLang="en-US" sz="1200">
                  <a:latin typeface="Times New Roman" panose="02020503050405090304" pitchFamily="18" charset="0"/>
                  <a:ea typeface="Arial Unicode MS" panose="020B0604020202020204" charset="-122"/>
                  <a:cs typeface="Times New Roman" panose="02020503050405090304" pitchFamily="18" charset="0"/>
                </a:rPr>
                <a:t> </a:t>
              </a:r>
              <a:r>
                <a:rPr lang="en-US" altLang="zh-CN" sz="1200" i="1">
                  <a:latin typeface="Times New Roman" panose="02020503050405090304" pitchFamily="18" charset="0"/>
                  <a:ea typeface="Arial Unicode MS" panose="020B0604020202020204" charset="-122"/>
                  <a:cs typeface="Times New Roman" panose="02020503050405090304" pitchFamily="18" charset="0"/>
                </a:rPr>
                <a:t>committee.</a:t>
              </a:r>
              <a:r>
                <a:rPr lang="zh-CN" altLang="en-US" sz="1200" i="1">
                  <a:latin typeface="Times New Roman" panose="02020503050405090304" pitchFamily="18" charset="0"/>
                  <a:ea typeface="Arial Unicode MS" panose="020B0604020202020204" charset="-122"/>
                  <a:cs typeface="Times New Roman" panose="02020503050405090304" pitchFamily="18" charset="0"/>
                </a:rPr>
                <a:t> </a:t>
              </a:r>
              <a:endParaRPr lang="en-US" altLang="en-US" sz="1200" i="1">
                <a:latin typeface="Times New Roman" panose="02020503050405090304" pitchFamily="18" charset="0"/>
                <a:ea typeface="Arial Unicode MS" panose="020B0604020202020204" charset="-122"/>
                <a:cs typeface="Times New Roman" panose="02020503050405090304" pitchFamily="18" charset="0"/>
              </a:endParaRPr>
            </a:p>
          </p:txBody>
        </p:sp>
        <p:grpSp>
          <p:nvGrpSpPr>
            <p:cNvPr id="9" name="Group 111"/>
            <p:cNvGrpSpPr/>
            <p:nvPr/>
          </p:nvGrpSpPr>
          <p:grpSpPr bwMode="auto">
            <a:xfrm>
              <a:off x="4191000" y="2105025"/>
              <a:ext cx="1897063" cy="1677988"/>
              <a:chOff x="4191000" y="2105025"/>
              <a:chExt cx="1897784" cy="1677987"/>
            </a:xfrm>
          </p:grpSpPr>
          <p:sp>
            <p:nvSpPr>
              <p:cNvPr id="67" name="Rectangle 66"/>
              <p:cNvSpPr/>
              <p:nvPr/>
            </p:nvSpPr>
            <p:spPr bwMode="auto">
              <a:xfrm>
                <a:off x="4521325" y="2268538"/>
                <a:ext cx="852812" cy="271462"/>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68" name="Rectangle 67"/>
              <p:cNvSpPr/>
              <p:nvPr/>
            </p:nvSpPr>
            <p:spPr bwMode="auto">
              <a:xfrm>
                <a:off x="5636174" y="2298700"/>
                <a:ext cx="215982" cy="207963"/>
              </a:xfrm>
              <a:prstGeom prst="rect">
                <a:avLst/>
              </a:prstGeom>
              <a:pattFill prst="pct1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TextBox 11"/>
              <p:cNvSpPr txBox="1">
                <a:spLocks noChangeArrowheads="1"/>
              </p:cNvSpPr>
              <p:nvPr/>
            </p:nvSpPr>
            <p:spPr bwMode="auto">
              <a:xfrm>
                <a:off x="4933697" y="2279809"/>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70" name="Oval 69"/>
              <p:cNvSpPr/>
              <p:nvPr/>
            </p:nvSpPr>
            <p:spPr bwMode="auto">
              <a:xfrm>
                <a:off x="4549911" y="2303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bwMode="auto">
              <a:xfrm>
                <a:off x="4723015" y="2303463"/>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Oval 71"/>
              <p:cNvSpPr/>
              <p:nvPr/>
            </p:nvSpPr>
            <p:spPr bwMode="auto">
              <a:xfrm>
                <a:off x="4642021" y="239871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 name="Oval 72"/>
              <p:cNvSpPr/>
              <p:nvPr/>
            </p:nvSpPr>
            <p:spPr bwMode="auto">
              <a:xfrm>
                <a:off x="4810360" y="2393950"/>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4" name="Elbow Connector 88"/>
              <p:cNvCxnSpPr/>
              <p:nvPr/>
            </p:nvCxnSpPr>
            <p:spPr bwMode="auto">
              <a:xfrm flipH="1">
                <a:off x="5374137" y="2401888"/>
                <a:ext cx="262037"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75" name="Rectangle 17"/>
              <p:cNvSpPr>
                <a:spLocks noChangeArrowheads="1"/>
              </p:cNvSpPr>
              <p:nvPr/>
            </p:nvSpPr>
            <p:spPr bwMode="auto">
              <a:xfrm>
                <a:off x="4191000" y="2215007"/>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1</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76" name="TextBox 158"/>
              <p:cNvSpPr txBox="1">
                <a:spLocks noChangeArrowheads="1"/>
              </p:cNvSpPr>
              <p:nvPr/>
            </p:nvSpPr>
            <p:spPr bwMode="auto">
              <a:xfrm>
                <a:off x="5453963" y="2105025"/>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1</a:t>
                </a:r>
                <a:endParaRPr lang="en-US" altLang="x-none" sz="1000">
                  <a:latin typeface="Arial" panose="020B0604020202090204" pitchFamily="34" charset="0"/>
                </a:endParaRPr>
              </a:p>
            </p:txBody>
          </p:sp>
          <p:sp>
            <p:nvSpPr>
              <p:cNvPr id="77" name="Rectangle 76"/>
              <p:cNvSpPr/>
              <p:nvPr/>
            </p:nvSpPr>
            <p:spPr bwMode="auto">
              <a:xfrm>
                <a:off x="4524502" y="2686050"/>
                <a:ext cx="852812"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78" name="Rectangle 77"/>
              <p:cNvSpPr/>
              <p:nvPr/>
            </p:nvSpPr>
            <p:spPr bwMode="auto">
              <a:xfrm>
                <a:off x="5639350" y="2716213"/>
                <a:ext cx="215982" cy="206375"/>
              </a:xfrm>
              <a:prstGeom prst="rect">
                <a:avLst/>
              </a:prstGeom>
              <a:pattFill prst="pct20">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TextBox 165"/>
              <p:cNvSpPr txBox="1">
                <a:spLocks noChangeArrowheads="1"/>
              </p:cNvSpPr>
              <p:nvPr/>
            </p:nvSpPr>
            <p:spPr bwMode="auto">
              <a:xfrm>
                <a:off x="4936873" y="2696214"/>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80" name="Oval 79"/>
              <p:cNvSpPr/>
              <p:nvPr/>
            </p:nvSpPr>
            <p:spPr bwMode="auto">
              <a:xfrm>
                <a:off x="4553088" y="2719388"/>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bwMode="auto">
              <a:xfrm>
                <a:off x="4726191" y="2719388"/>
                <a:ext cx="103226"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bwMode="auto">
              <a:xfrm>
                <a:off x="4645198" y="2816225"/>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bwMode="auto">
              <a:xfrm>
                <a:off x="4813537" y="2811463"/>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4" name="Elbow Connector 88"/>
              <p:cNvCxnSpPr/>
              <p:nvPr/>
            </p:nvCxnSpPr>
            <p:spPr bwMode="auto">
              <a:xfrm flipH="1">
                <a:off x="5377314" y="2819400"/>
                <a:ext cx="262037"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85" name="Rectangle 171"/>
              <p:cNvSpPr>
                <a:spLocks noChangeArrowheads="1"/>
              </p:cNvSpPr>
              <p:nvPr/>
            </p:nvSpPr>
            <p:spPr bwMode="auto">
              <a:xfrm>
                <a:off x="4194176" y="2631412"/>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2</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86" name="TextBox 172"/>
              <p:cNvSpPr txBox="1">
                <a:spLocks noChangeArrowheads="1"/>
              </p:cNvSpPr>
              <p:nvPr/>
            </p:nvSpPr>
            <p:spPr bwMode="auto">
              <a:xfrm>
                <a:off x="5457139" y="2521430"/>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2</a:t>
                </a:r>
                <a:endParaRPr lang="en-US" altLang="x-none" sz="1000">
                  <a:latin typeface="Arial" panose="020B0604020202090204" pitchFamily="34" charset="0"/>
                </a:endParaRPr>
              </a:p>
            </p:txBody>
          </p:sp>
          <p:sp>
            <p:nvSpPr>
              <p:cNvPr id="87" name="Rectangle 86"/>
              <p:cNvSpPr/>
              <p:nvPr/>
            </p:nvSpPr>
            <p:spPr bwMode="auto">
              <a:xfrm>
                <a:off x="4526090" y="309879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88" name="Rectangle 87"/>
              <p:cNvSpPr/>
              <p:nvPr/>
            </p:nvSpPr>
            <p:spPr bwMode="auto">
              <a:xfrm>
                <a:off x="5639350" y="3128962"/>
                <a:ext cx="215982" cy="206375"/>
              </a:xfrm>
              <a:prstGeom prst="rect">
                <a:avLst/>
              </a:prstGeom>
              <a:pattFill prst="lt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9" name="TextBox 176"/>
              <p:cNvSpPr txBox="1">
                <a:spLocks noChangeArrowheads="1"/>
              </p:cNvSpPr>
              <p:nvPr/>
            </p:nvSpPr>
            <p:spPr bwMode="auto">
              <a:xfrm>
                <a:off x="4937806" y="310904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90" name="Oval 89"/>
              <p:cNvSpPr/>
              <p:nvPr/>
            </p:nvSpPr>
            <p:spPr bwMode="auto">
              <a:xfrm>
                <a:off x="4553088"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bwMode="auto">
              <a:xfrm>
                <a:off x="4727779" y="3132137"/>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bwMode="auto">
              <a:xfrm>
                <a:off x="4646786" y="322897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Oval 92"/>
              <p:cNvSpPr/>
              <p:nvPr/>
            </p:nvSpPr>
            <p:spPr bwMode="auto">
              <a:xfrm>
                <a:off x="4813537" y="322421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4" name="Elbow Connector 88"/>
              <p:cNvCxnSpPr/>
              <p:nvPr/>
            </p:nvCxnSpPr>
            <p:spPr bwMode="auto">
              <a:xfrm flipH="1">
                <a:off x="5378901" y="3232149"/>
                <a:ext cx="260449" cy="1588"/>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95" name="Rectangle 182"/>
              <p:cNvSpPr>
                <a:spLocks noChangeArrowheads="1"/>
              </p:cNvSpPr>
              <p:nvPr/>
            </p:nvSpPr>
            <p:spPr bwMode="auto">
              <a:xfrm>
                <a:off x="4195109" y="304423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3</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96" name="TextBox 183"/>
              <p:cNvSpPr txBox="1">
                <a:spLocks noChangeArrowheads="1"/>
              </p:cNvSpPr>
              <p:nvPr/>
            </p:nvSpPr>
            <p:spPr bwMode="auto">
              <a:xfrm>
                <a:off x="5458072" y="293425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3</a:t>
                </a:r>
                <a:endParaRPr lang="en-US" altLang="x-none" sz="1000">
                  <a:latin typeface="Arial" panose="020B0604020202090204" pitchFamily="34" charset="0"/>
                </a:endParaRPr>
              </a:p>
            </p:txBody>
          </p:sp>
          <p:sp>
            <p:nvSpPr>
              <p:cNvPr id="97" name="Rectangle 96"/>
              <p:cNvSpPr/>
              <p:nvPr/>
            </p:nvSpPr>
            <p:spPr bwMode="auto">
              <a:xfrm>
                <a:off x="4526090" y="3511549"/>
                <a:ext cx="852811" cy="271463"/>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98" name="Rectangle 97"/>
              <p:cNvSpPr/>
              <p:nvPr/>
            </p:nvSpPr>
            <p:spPr bwMode="auto">
              <a:xfrm>
                <a:off x="5639350" y="3541712"/>
                <a:ext cx="215982" cy="207962"/>
              </a:xfrm>
              <a:prstGeom prst="rect">
                <a:avLst/>
              </a:prstGeom>
              <a:pattFill prst="pct5">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9" name="TextBox 187"/>
              <p:cNvSpPr txBox="1">
                <a:spLocks noChangeArrowheads="1"/>
              </p:cNvSpPr>
              <p:nvPr/>
            </p:nvSpPr>
            <p:spPr bwMode="auto">
              <a:xfrm>
                <a:off x="4938085" y="3522081"/>
                <a:ext cx="426809"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100" name="Oval 99"/>
              <p:cNvSpPr/>
              <p:nvPr/>
            </p:nvSpPr>
            <p:spPr bwMode="auto">
              <a:xfrm>
                <a:off x="4553088"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p:cNvSpPr/>
              <p:nvPr/>
            </p:nvSpPr>
            <p:spPr bwMode="auto">
              <a:xfrm>
                <a:off x="4727779" y="3546474"/>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bwMode="auto">
              <a:xfrm>
                <a:off x="4646786" y="3641724"/>
                <a:ext cx="101639"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 name="Oval 102"/>
              <p:cNvSpPr/>
              <p:nvPr/>
            </p:nvSpPr>
            <p:spPr bwMode="auto">
              <a:xfrm>
                <a:off x="4813537" y="3636962"/>
                <a:ext cx="103227" cy="114300"/>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4" name="Elbow Connector 88"/>
              <p:cNvCxnSpPr/>
              <p:nvPr/>
            </p:nvCxnSpPr>
            <p:spPr bwMode="auto">
              <a:xfrm flipH="1">
                <a:off x="5378901" y="3644899"/>
                <a:ext cx="260449" cy="3175"/>
              </a:xfrm>
              <a:prstGeom prst="straightConnector1">
                <a:avLst/>
              </a:prstGeom>
              <a:ln w="12700">
                <a:solidFill>
                  <a:schemeClr val="tx1"/>
                </a:solidFill>
                <a:prstDash val="solid"/>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105" name="Rectangle 193"/>
              <p:cNvSpPr>
                <a:spLocks noChangeArrowheads="1"/>
              </p:cNvSpPr>
              <p:nvPr/>
            </p:nvSpPr>
            <p:spPr bwMode="auto">
              <a:xfrm>
                <a:off x="4195388" y="3457279"/>
                <a:ext cx="364278" cy="30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4</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106" name="TextBox 194"/>
              <p:cNvSpPr txBox="1">
                <a:spLocks noChangeArrowheads="1"/>
              </p:cNvSpPr>
              <p:nvPr/>
            </p:nvSpPr>
            <p:spPr bwMode="auto">
              <a:xfrm>
                <a:off x="5458351" y="3347297"/>
                <a:ext cx="630433" cy="24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Shard</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4</a:t>
                </a:r>
                <a:endParaRPr lang="en-US" altLang="x-none" sz="1000">
                  <a:latin typeface="Arial" panose="020B0604020202090204" pitchFamily="34" charset="0"/>
                </a:endParaRPr>
              </a:p>
            </p:txBody>
          </p:sp>
        </p:grpSp>
        <p:grpSp>
          <p:nvGrpSpPr>
            <p:cNvPr id="10" name="Group 195"/>
            <p:cNvGrpSpPr/>
            <p:nvPr/>
          </p:nvGrpSpPr>
          <p:grpSpPr bwMode="auto">
            <a:xfrm>
              <a:off x="6142038" y="2576513"/>
              <a:ext cx="857250" cy="1135062"/>
              <a:chOff x="3458913" y="527414"/>
              <a:chExt cx="858401" cy="1135892"/>
            </a:xfrm>
          </p:grpSpPr>
          <p:sp>
            <p:nvSpPr>
              <p:cNvPr id="57" name="Rectangle 56"/>
              <p:cNvSpPr/>
              <p:nvPr/>
            </p:nvSpPr>
            <p:spPr>
              <a:xfrm rot="5400000">
                <a:off x="3242984" y="805337"/>
                <a:ext cx="853111" cy="30044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58" name="Rectangle 57"/>
              <p:cNvSpPr/>
              <p:nvPr/>
            </p:nvSpPr>
            <p:spPr>
              <a:xfrm>
                <a:off x="3953288" y="851501"/>
                <a:ext cx="216190" cy="206526"/>
              </a:xfrm>
              <a:prstGeom prst="rect">
                <a:avLst/>
              </a:prstGeom>
              <a:pattFill prst="lgConfetti">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TextBox 198"/>
              <p:cNvSpPr txBox="1">
                <a:spLocks noChangeArrowheads="1"/>
              </p:cNvSpPr>
              <p:nvPr/>
            </p:nvSpPr>
            <p:spPr bwMode="auto">
              <a:xfrm>
                <a:off x="3458913" y="604395"/>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BFT</a:t>
                </a:r>
                <a:endParaRPr lang="en-US" altLang="x-none" sz="1000">
                  <a:latin typeface="Arial" panose="020B0604020202090204" pitchFamily="34" charset="0"/>
                </a:endParaRPr>
              </a:p>
            </p:txBody>
          </p:sp>
          <p:sp>
            <p:nvSpPr>
              <p:cNvPr id="60" name="Oval 59"/>
              <p:cNvSpPr/>
              <p:nvPr/>
            </p:nvSpPr>
            <p:spPr bwMode="auto">
              <a:xfrm>
                <a:off x="3547932" y="991303"/>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Oval 60"/>
              <p:cNvSpPr/>
              <p:nvPr/>
            </p:nvSpPr>
            <p:spPr bwMode="auto">
              <a:xfrm>
                <a:off x="3676692" y="929345"/>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Oval 61"/>
              <p:cNvSpPr/>
              <p:nvPr/>
            </p:nvSpPr>
            <p:spPr bwMode="auto">
              <a:xfrm>
                <a:off x="3668744" y="1096155"/>
                <a:ext cx="103326"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Oval 62"/>
              <p:cNvSpPr/>
              <p:nvPr/>
            </p:nvSpPr>
            <p:spPr bwMode="auto">
              <a:xfrm>
                <a:off x="3552701" y="1158112"/>
                <a:ext cx="103327" cy="114384"/>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4" name="Elbow Connector 88"/>
              <p:cNvCxnSpPr/>
              <p:nvPr/>
            </p:nvCxnSpPr>
            <p:spPr>
              <a:xfrm flipH="1">
                <a:off x="3819759" y="954763"/>
                <a:ext cx="133529" cy="1589"/>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65" name="Rectangle 204"/>
              <p:cNvSpPr>
                <a:spLocks noChangeArrowheads="1"/>
              </p:cNvSpPr>
              <p:nvPr/>
            </p:nvSpPr>
            <p:spPr bwMode="auto">
              <a:xfrm>
                <a:off x="3550904" y="1355529"/>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400" i="1">
                    <a:latin typeface="Times New Roman" panose="02020503050405090304" pitchFamily="18" charset="0"/>
                    <a:ea typeface="Arial Unicode MS" panose="020B0604020202020204" charset="-122"/>
                    <a:cs typeface="Times New Roman" panose="02020503050405090304" pitchFamily="18" charset="0"/>
                  </a:rPr>
                  <a:t>C</a:t>
                </a:r>
                <a:r>
                  <a:rPr lang="en-US" altLang="zh-CN" sz="1400" baseline="-25000">
                    <a:latin typeface="Times New Roman" panose="02020503050405090304" pitchFamily="18" charset="0"/>
                    <a:ea typeface="Arial Unicode MS" panose="020B0604020202020204" charset="-122"/>
                    <a:cs typeface="Times New Roman" panose="02020503050405090304" pitchFamily="18" charset="0"/>
                  </a:rPr>
                  <a:t>5</a:t>
                </a:r>
                <a:endParaRPr lang="en-US" altLang="en-US" sz="1400">
                  <a:latin typeface="Times New Roman" panose="02020503050405090304" pitchFamily="18" charset="0"/>
                  <a:ea typeface="Arial Unicode MS" panose="020B0604020202020204" charset="-122"/>
                  <a:cs typeface="Times New Roman" panose="02020503050405090304" pitchFamily="18" charset="0"/>
                </a:endParaRPr>
              </a:p>
            </p:txBody>
          </p:sp>
          <p:sp>
            <p:nvSpPr>
              <p:cNvPr id="66" name="TextBox 205"/>
              <p:cNvSpPr txBox="1">
                <a:spLocks noChangeArrowheads="1"/>
              </p:cNvSpPr>
              <p:nvPr/>
            </p:nvSpPr>
            <p:spPr bwMode="auto">
              <a:xfrm>
                <a:off x="3821498" y="527414"/>
                <a:ext cx="495816"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Final</a:t>
                </a:r>
                <a:r>
                  <a:rPr lang="zh-CN" altLang="en-US" sz="1000">
                    <a:latin typeface="Arial" panose="020B0604020202090204" pitchFamily="34" charset="0"/>
                    <a:ea typeface="宋体" panose="02010600030101010101" pitchFamily="2" charset="-122"/>
                    <a:cs typeface="宋体" panose="02010600030101010101" pitchFamily="2" charset="-122"/>
                  </a:rPr>
                  <a:t> </a:t>
                </a:r>
                <a:endParaRPr lang="en-US" altLang="zh-CN" sz="1000">
                  <a:latin typeface="Arial" panose="020B0604020202090204" pitchFamily="34" charset="0"/>
                  <a:ea typeface="宋体" panose="02010600030101010101" pitchFamily="2" charset="-122"/>
                  <a:cs typeface="宋体" panose="02010600030101010101" pitchFamily="2" charset="-122"/>
                </a:endParaRPr>
              </a:p>
              <a:p>
                <a:pPr>
                  <a:lnSpc>
                    <a:spcPts val="1000"/>
                  </a:lnSpc>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block</a:t>
                </a:r>
                <a:endParaRPr lang="en-US" altLang="x-none" sz="1000">
                  <a:latin typeface="Arial" panose="020B0604020202090204" pitchFamily="34" charset="0"/>
                </a:endParaRPr>
              </a:p>
            </p:txBody>
          </p:sp>
        </p:grpSp>
        <p:cxnSp>
          <p:nvCxnSpPr>
            <p:cNvPr id="11" name="Elbow Connector 88"/>
            <p:cNvCxnSpPr/>
            <p:nvPr/>
          </p:nvCxnSpPr>
          <p:spPr bwMode="auto">
            <a:xfrm rot="10800000" flipV="1">
              <a:off x="5856288" y="3005138"/>
              <a:ext cx="344487" cy="22701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Elbow Connector 88"/>
            <p:cNvCxnSpPr/>
            <p:nvPr/>
          </p:nvCxnSpPr>
          <p:spPr bwMode="auto">
            <a:xfrm rot="10800000" flipV="1">
              <a:off x="5856288" y="3005138"/>
              <a:ext cx="344487" cy="639762"/>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3" name="Elbow Connector 88"/>
            <p:cNvCxnSpPr/>
            <p:nvPr/>
          </p:nvCxnSpPr>
          <p:spPr bwMode="auto">
            <a:xfrm rot="10800000">
              <a:off x="6851650" y="3003550"/>
              <a:ext cx="209550" cy="571500"/>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14" name="Group 46"/>
            <p:cNvGrpSpPr/>
            <p:nvPr/>
          </p:nvGrpSpPr>
          <p:grpSpPr bwMode="auto">
            <a:xfrm>
              <a:off x="6751638" y="2120900"/>
              <a:ext cx="822325" cy="1638300"/>
              <a:chOff x="6255847" y="681175"/>
              <a:chExt cx="822661" cy="1640387"/>
            </a:xfrm>
          </p:grpSpPr>
          <p:sp>
            <p:nvSpPr>
              <p:cNvPr id="48" name="Rectangle 47"/>
              <p:cNvSpPr/>
              <p:nvPr/>
            </p:nvSpPr>
            <p:spPr>
              <a:xfrm rot="5400000">
                <a:off x="5994795" y="1471308"/>
                <a:ext cx="1376526" cy="32398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49" name="TextBox 210"/>
              <p:cNvSpPr txBox="1">
                <a:spLocks noChangeArrowheads="1"/>
              </p:cNvSpPr>
              <p:nvPr/>
            </p:nvSpPr>
            <p:spPr bwMode="auto">
              <a:xfrm>
                <a:off x="6255847" y="681175"/>
                <a:ext cx="822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Root</a:t>
                </a:r>
                <a:r>
                  <a:rPr lang="zh-CN" altLang="en-US" sz="1000">
                    <a:latin typeface="Arial" panose="020B0604020202090204" pitchFamily="34" charset="0"/>
                    <a:ea typeface="宋体" panose="02010600030101010101" pitchFamily="2" charset="-122"/>
                    <a:cs typeface="宋体" panose="02010600030101010101" pitchFamily="2" charset="-122"/>
                  </a:rPr>
                  <a:t> </a:t>
                </a:r>
                <a:r>
                  <a:rPr lang="en-US" altLang="zh-CN" sz="1000">
                    <a:latin typeface="Arial" panose="020B0604020202090204" pitchFamily="34" charset="0"/>
                    <a:ea typeface="宋体" panose="02010600030101010101" pitchFamily="2" charset="-122"/>
                    <a:cs typeface="宋体" panose="02010600030101010101" pitchFamily="2" charset="-122"/>
                  </a:rPr>
                  <a:t>Chain</a:t>
                </a:r>
                <a:endParaRPr lang="en-US" altLang="x-none" sz="1000">
                  <a:latin typeface="Arial" panose="020B0604020202090204" pitchFamily="34" charset="0"/>
                </a:endParaRPr>
              </a:p>
            </p:txBody>
          </p:sp>
          <p:sp>
            <p:nvSpPr>
              <p:cNvPr id="50" name="Rectangle 49"/>
              <p:cNvSpPr/>
              <p:nvPr/>
            </p:nvSpPr>
            <p:spPr>
              <a:xfrm>
                <a:off x="6573477" y="989542"/>
                <a:ext cx="215988" cy="206638"/>
              </a:xfrm>
              <a:prstGeom prst="rect">
                <a:avLst/>
              </a:prstGeom>
              <a:pattFill prst="diagBrick">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6573477" y="1324932"/>
                <a:ext cx="215988" cy="206638"/>
              </a:xfrm>
              <a:prstGeom prst="rect">
                <a:avLst/>
              </a:prstGeom>
              <a:pattFill prst="openDmnd">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ectangle 51"/>
              <p:cNvSpPr/>
              <p:nvPr/>
            </p:nvSpPr>
            <p:spPr>
              <a:xfrm>
                <a:off x="6567124" y="2032269"/>
                <a:ext cx="215988" cy="208228"/>
              </a:xfrm>
              <a:prstGeom prst="rect">
                <a:avLst/>
              </a:prstGeom>
              <a:pattFill prst="lgConfetti">
                <a:fgClr>
                  <a:schemeClr val="tx1"/>
                </a:fgClr>
                <a:bgClr>
                  <a:schemeClr val="bg1"/>
                </a:bgClr>
              </a:patt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3" name="Elbow Connector 88"/>
              <p:cNvCxnSpPr/>
              <p:nvPr/>
            </p:nvCxnSpPr>
            <p:spPr>
              <a:xfrm>
                <a:off x="6681471" y="1196180"/>
                <a:ext cx="0" cy="12875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575064" y="1668269"/>
                <a:ext cx="215988" cy="206638"/>
              </a:xfrm>
              <a:prstGeom prst="rect">
                <a:avLst/>
              </a:prstGeom>
              <a:pattFill prst="shingle">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5" name="Elbow Connector 88"/>
              <p:cNvCxnSpPr/>
              <p:nvPr/>
            </p:nvCxnSpPr>
            <p:spPr>
              <a:xfrm>
                <a:off x="6668766" y="1890802"/>
                <a:ext cx="0" cy="127162"/>
              </a:xfrm>
              <a:prstGeom prst="straightConnector1">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sp>
            <p:nvSpPr>
              <p:cNvPr id="56" name="TextBox 45"/>
              <p:cNvSpPr txBox="1">
                <a:spLocks noChangeArrowheads="1"/>
              </p:cNvSpPr>
              <p:nvPr/>
            </p:nvSpPr>
            <p:spPr bwMode="auto">
              <a:xfrm rot="-5400000">
                <a:off x="6508452" y="1487296"/>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spcBef>
                    <a:spcPct val="0"/>
                  </a:spcBef>
                  <a:buFontTx/>
                  <a:buNone/>
                </a:pPr>
                <a:r>
                  <a:rPr lang="en-US" altLang="zh-CN" sz="800">
                    <a:latin typeface="Times New Roman" panose="02020503050405090304" pitchFamily="18" charset="0"/>
                  </a:rPr>
                  <a:t>…</a:t>
                </a:r>
                <a:endParaRPr lang="en-US" altLang="x-none" sz="800">
                  <a:latin typeface="Times New Roman" panose="02020503050405090304" pitchFamily="18" charset="0"/>
                </a:endParaRPr>
              </a:p>
            </p:txBody>
          </p:sp>
        </p:grpSp>
        <p:cxnSp>
          <p:nvCxnSpPr>
            <p:cNvPr id="15" name="Elbow Connector 88"/>
            <p:cNvCxnSpPr/>
            <p:nvPr/>
          </p:nvCxnSpPr>
          <p:spPr>
            <a:xfrm rot="10800000">
              <a:off x="5854700" y="2819400"/>
              <a:ext cx="346075" cy="185738"/>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cxnSp>
          <p:nvCxnSpPr>
            <p:cNvPr id="16" name="Elbow Connector 88"/>
            <p:cNvCxnSpPr/>
            <p:nvPr/>
          </p:nvCxnSpPr>
          <p:spPr>
            <a:xfrm rot="10800000">
              <a:off x="5851525" y="2403475"/>
              <a:ext cx="349250" cy="601663"/>
            </a:xfrm>
            <a:prstGeom prst="bentConnector3">
              <a:avLst>
                <a:gd name="adj1" fmla="val 50000"/>
              </a:avLst>
            </a:prstGeom>
            <a:ln w="12700">
              <a:solidFill>
                <a:schemeClr val="tx1"/>
              </a:solidFill>
              <a:prstDash val="solid"/>
              <a:headEnd type="triangle" w="sm" len="med"/>
              <a:tailEnd type="none" w="lg" len="lg"/>
            </a:ln>
          </p:spPr>
          <p:style>
            <a:lnRef idx="1">
              <a:schemeClr val="accent1"/>
            </a:lnRef>
            <a:fillRef idx="0">
              <a:schemeClr val="accent1"/>
            </a:fillRef>
            <a:effectRef idx="0">
              <a:schemeClr val="accent1"/>
            </a:effectRef>
            <a:fontRef idx="minor">
              <a:schemeClr val="tx1"/>
            </a:fontRef>
          </p:style>
        </p:cxnSp>
        <p:grpSp>
          <p:nvGrpSpPr>
            <p:cNvPr id="17" name="Group 1"/>
            <p:cNvGrpSpPr/>
            <p:nvPr/>
          </p:nvGrpSpPr>
          <p:grpSpPr bwMode="auto">
            <a:xfrm>
              <a:off x="2565400" y="2268538"/>
              <a:ext cx="1152525" cy="1516062"/>
              <a:chOff x="2565355" y="2268538"/>
              <a:chExt cx="1152570" cy="1516122"/>
            </a:xfrm>
          </p:grpSpPr>
          <p:sp>
            <p:nvSpPr>
              <p:cNvPr id="23" name="Rectangle 22"/>
              <p:cNvSpPr/>
              <p:nvPr/>
            </p:nvSpPr>
            <p:spPr bwMode="auto">
              <a:xfrm>
                <a:off x="2565355" y="2268538"/>
                <a:ext cx="1152570" cy="1511360"/>
              </a:xfrm>
              <a:prstGeom prst="rect">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defRPr/>
                </a:pPr>
                <a:endParaRPr lang="x-none" altLang="x-none" sz="1000">
                  <a:latin typeface="Times New Roman" panose="02020503050405090304" pitchFamily="18" charset="0"/>
                </a:endParaRPr>
              </a:p>
            </p:txBody>
          </p:sp>
          <p:sp>
            <p:nvSpPr>
              <p:cNvPr id="24" name="Oval 23"/>
              <p:cNvSpPr/>
              <p:nvPr/>
            </p:nvSpPr>
            <p:spPr bwMode="auto">
              <a:xfrm>
                <a:off x="2639971" y="231457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bwMode="auto">
              <a:xfrm>
                <a:off x="2639971" y="252254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bwMode="auto">
              <a:xfrm>
                <a:off x="2835241" y="234315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bwMode="auto">
              <a:xfrm>
                <a:off x="3059087" y="231934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bwMode="auto">
              <a:xfrm>
                <a:off x="2868580" y="2552711"/>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Oval 28"/>
              <p:cNvSpPr/>
              <p:nvPr/>
            </p:nvSpPr>
            <p:spPr bwMode="auto">
              <a:xfrm>
                <a:off x="3257532" y="2600338"/>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bwMode="auto">
              <a:xfrm>
                <a:off x="2790789" y="2736869"/>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bwMode="auto">
              <a:xfrm>
                <a:off x="2657434" y="2895625"/>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bwMode="auto">
              <a:xfrm>
                <a:off x="2893981" y="2941665"/>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bwMode="auto">
              <a:xfrm>
                <a:off x="3068613" y="251461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bwMode="auto">
              <a:xfrm>
                <a:off x="3549643" y="238919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bwMode="auto">
              <a:xfrm>
                <a:off x="3332148" y="283529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bwMode="auto">
              <a:xfrm>
                <a:off x="2743162"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bwMode="auto">
              <a:xfrm>
                <a:off x="2666959"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bwMode="auto">
              <a:xfrm>
                <a:off x="2944783" y="320043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bwMode="auto">
              <a:xfrm>
                <a:off x="3109889" y="2743219"/>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bwMode="auto">
              <a:xfrm>
                <a:off x="3097189" y="2971828"/>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bwMode="auto">
              <a:xfrm>
                <a:off x="3352786" y="304803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bwMode="auto">
              <a:xfrm>
                <a:off x="3533768" y="3200437"/>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bwMode="auto">
              <a:xfrm>
                <a:off x="3211493" y="3206787"/>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bwMode="auto">
              <a:xfrm>
                <a:off x="3330560" y="2344741"/>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bwMode="auto">
              <a:xfrm>
                <a:off x="3492491" y="2643203"/>
                <a:ext cx="103192"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bwMode="auto">
              <a:xfrm>
                <a:off x="3503605" y="2905150"/>
                <a:ext cx="103191" cy="114305"/>
              </a:xfrm>
              <a:prstGeom prst="ellips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TextBox 11"/>
              <p:cNvSpPr txBox="1">
                <a:spLocks noChangeArrowheads="1"/>
              </p:cNvSpPr>
              <p:nvPr/>
            </p:nvSpPr>
            <p:spPr bwMode="auto">
              <a:xfrm>
                <a:off x="2620125" y="3384550"/>
                <a:ext cx="1037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Running PoW </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at each node</a:t>
                </a:r>
                <a:endParaRPr lang="en-US" altLang="x-none" sz="1000">
                  <a:latin typeface="Arial" panose="020B0604020202090204" pitchFamily="34" charset="0"/>
                </a:endParaRPr>
              </a:p>
            </p:txBody>
          </p:sp>
        </p:grpSp>
        <p:sp>
          <p:nvSpPr>
            <p:cNvPr id="18" name="Right Arrow 17"/>
            <p:cNvSpPr/>
            <p:nvPr/>
          </p:nvSpPr>
          <p:spPr>
            <a:xfrm>
              <a:off x="3778250" y="2908300"/>
              <a:ext cx="282575" cy="200025"/>
            </a:xfrm>
            <a:prstGeom prst="rightArrow">
              <a:avLst>
                <a:gd name="adj1" fmla="val 40888"/>
                <a:gd name="adj2" fmla="val 6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58"/>
            <p:cNvSpPr txBox="1">
              <a:spLocks noChangeArrowheads="1"/>
            </p:cNvSpPr>
            <p:nvPr/>
          </p:nvSpPr>
          <p:spPr bwMode="auto">
            <a:xfrm>
              <a:off x="2403475" y="3830638"/>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committee </a:t>
              </a:r>
              <a:r>
                <a:rPr lang="en-US" altLang="x-none" sz="1000">
                  <a:latin typeface="Arial" panose="020B0604020202090204" pitchFamily="34" charset="0"/>
                  <a:ea typeface="宋体" panose="02010600030101010101" pitchFamily="2" charset="-122"/>
                  <a:cs typeface="宋体" panose="02010600030101010101" pitchFamily="2" charset="-122"/>
                </a:rPr>
                <a:t>formation</a:t>
              </a:r>
              <a:endParaRPr lang="en-US" altLang="x-none" sz="1000">
                <a:latin typeface="Arial" panose="020B0604020202090204" pitchFamily="34" charset="0"/>
              </a:endParaRPr>
            </a:p>
          </p:txBody>
        </p:sp>
        <p:sp>
          <p:nvSpPr>
            <p:cNvPr id="20" name="TextBox 158"/>
            <p:cNvSpPr txBox="1">
              <a:spLocks noChangeArrowheads="1"/>
            </p:cNvSpPr>
            <p:nvPr/>
          </p:nvSpPr>
          <p:spPr bwMode="auto">
            <a:xfrm>
              <a:off x="4191000" y="383063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intra-committee </a:t>
              </a:r>
              <a:r>
                <a:rPr lang="en-US" altLang="x-none" sz="1000">
                  <a:latin typeface="Arial" panose="020B0604020202090204" pitchFamily="34" charset="0"/>
                  <a:ea typeface="宋体" panose="02010600030101010101" pitchFamily="2" charset="-122"/>
                  <a:cs typeface="宋体" panose="02010600030101010101" pitchFamily="2" charset="-122"/>
                </a:rPr>
                <a:t>consensus</a:t>
              </a:r>
              <a:endParaRPr lang="en-US" altLang="x-none" sz="1000">
                <a:latin typeface="Arial" panose="020B0604020202090204" pitchFamily="34" charset="0"/>
              </a:endParaRPr>
            </a:p>
          </p:txBody>
        </p:sp>
        <p:sp>
          <p:nvSpPr>
            <p:cNvPr id="21" name="TextBox 158"/>
            <p:cNvSpPr txBox="1">
              <a:spLocks noChangeArrowheads="1"/>
            </p:cNvSpPr>
            <p:nvPr/>
          </p:nvSpPr>
          <p:spPr bwMode="auto">
            <a:xfrm>
              <a:off x="6005513" y="3833813"/>
              <a:ext cx="137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halkboard" panose="03050602040202020205" charset="0"/>
                  <a:ea typeface="Chalkboard" panose="03050602040202020205" charset="0"/>
                  <a:cs typeface="Chalkboard" panose="03050602040202020205" charset="0"/>
                </a:defRPr>
              </a:lvl1pPr>
              <a:lvl2pPr marL="742950" indent="-285750">
                <a:spcBef>
                  <a:spcPct val="20000"/>
                </a:spcBef>
                <a:buFont typeface="Arial" panose="020B0604020202090204" pitchFamily="34" charset="0"/>
                <a:buChar char="–"/>
                <a:defRPr sz="2800">
                  <a:solidFill>
                    <a:schemeClr val="tx1"/>
                  </a:solidFill>
                  <a:latin typeface="Chalkboard" panose="03050602040202020205" charset="0"/>
                  <a:ea typeface="Chalkboard" panose="03050602040202020205" charset="0"/>
                  <a:cs typeface="Chalkboard" panose="03050602040202020205" charset="0"/>
                </a:defRPr>
              </a:lvl2pPr>
              <a:lvl3pPr marL="1143000" indent="-228600">
                <a:spcBef>
                  <a:spcPct val="20000"/>
                </a:spcBef>
                <a:buFont typeface="Arial" panose="020B0604020202090204" pitchFamily="34" charset="0"/>
                <a:buChar char="•"/>
                <a:defRPr sz="2400">
                  <a:solidFill>
                    <a:schemeClr val="tx1"/>
                  </a:solidFill>
                  <a:latin typeface="Chalkboard" panose="03050602040202020205" charset="0"/>
                  <a:ea typeface="Chalkboard" panose="03050602040202020205" charset="0"/>
                  <a:cs typeface="Chalkboard" panose="03050602040202020205" charset="0"/>
                </a:defRPr>
              </a:lvl3pPr>
              <a:lvl4pPr marL="16002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4pPr>
              <a:lvl5pPr marL="2057400" indent="-228600">
                <a:spcBef>
                  <a:spcPct val="20000"/>
                </a:spcBef>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halkboard" panose="03050602040202020205" charset="0"/>
                  <a:ea typeface="Chalkboard" panose="03050602040202020205" charset="0"/>
                  <a:cs typeface="Chalkboard" panose="03050602040202020205" charset="0"/>
                </a:defRPr>
              </a:lvl9pPr>
            </a:lstStyle>
            <a:p>
              <a:pPr algn="ctr">
                <a:spcBef>
                  <a:spcPct val="0"/>
                </a:spcBef>
                <a:buFontTx/>
                <a:buNone/>
              </a:pPr>
              <a:r>
                <a:rPr lang="en-US" altLang="zh-CN" sz="1000">
                  <a:latin typeface="Arial" panose="020B0604020202090204" pitchFamily="34" charset="0"/>
                  <a:ea typeface="宋体" panose="02010600030101010101" pitchFamily="2" charset="-122"/>
                  <a:cs typeface="宋体" panose="02010600030101010101" pitchFamily="2" charset="-122"/>
                </a:rPr>
                <a:t>Stage of</a:t>
              </a:r>
            </a:p>
            <a:p>
              <a:pPr algn="ctr">
                <a:spcBef>
                  <a:spcPct val="0"/>
                </a:spcBef>
                <a:buFontTx/>
                <a:buNone/>
              </a:pPr>
              <a:r>
                <a:rPr lang="en-US" altLang="x-none" sz="1000">
                  <a:latin typeface="Arial" panose="020B0604020202090204" pitchFamily="34" charset="0"/>
                  <a:ea typeface="宋体" panose="02010600030101010101" pitchFamily="2" charset="-122"/>
                  <a:cs typeface="宋体" panose="02010600030101010101" pitchFamily="2" charset="-122"/>
                </a:rPr>
                <a:t>final consensus</a:t>
              </a:r>
              <a:endParaRPr lang="en-US" altLang="x-none" sz="1000">
                <a:latin typeface="Arial" panose="020B0604020202090204" pitchFamily="34" charset="0"/>
              </a:endParaRPr>
            </a:p>
          </p:txBody>
        </p:sp>
        <p:sp>
          <p:nvSpPr>
            <p:cNvPr id="22" name="Left Brace 21"/>
            <p:cNvSpPr/>
            <p:nvPr/>
          </p:nvSpPr>
          <p:spPr>
            <a:xfrm>
              <a:off x="4133850" y="2366963"/>
              <a:ext cx="142875" cy="1270000"/>
            </a:xfrm>
            <a:prstGeom prst="leftBrace">
              <a:avLst>
                <a:gd name="adj1" fmla="val 3663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灯片编号占位符 69"/>
          <p:cNvSpPr>
            <a:spLocks noGrp="1"/>
          </p:cNvSpPr>
          <p:nvPr>
            <p:ph type="sldNum" sz="quarter" idx="4294967295"/>
          </p:nvPr>
        </p:nvSpPr>
        <p:spPr bwMode="auto">
          <a:xfrm>
            <a:off x="8451057" y="5393532"/>
            <a:ext cx="279797"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90204" pitchFamily="34" charset="0"/>
              <a:buChar char="•"/>
              <a:defRPr sz="2100">
                <a:solidFill>
                  <a:schemeClr val="tx1"/>
                </a:solidFill>
                <a:latin typeface="微软雅黑 Light" panose="020B0502040204020203" pitchFamily="34" charset="-122"/>
                <a:ea typeface="微软雅黑 Light" panose="020B0502040204020203" pitchFamily="34" charset="-122"/>
              </a:defRPr>
            </a:lvl1pPr>
            <a:lvl2pPr marL="557530" indent="-214630">
              <a:lnSpc>
                <a:spcPct val="90000"/>
              </a:lnSpc>
              <a:spcBef>
                <a:spcPts val="375"/>
              </a:spcBef>
              <a:buFont typeface="Arial" panose="020B0604020202090204" pitchFamily="34" charset="0"/>
              <a:buChar char="•"/>
              <a:defRPr sz="1800">
                <a:solidFill>
                  <a:schemeClr val="tx1"/>
                </a:solidFill>
                <a:latin typeface="微软雅黑 Light" panose="020B0502040204020203" pitchFamily="34" charset="-122"/>
                <a:ea typeface="微软雅黑 Light" panose="020B0502040204020203" pitchFamily="34" charset="-122"/>
              </a:defRPr>
            </a:lvl2pPr>
            <a:lvl3pPr marL="857250" indent="-171450">
              <a:lnSpc>
                <a:spcPct val="90000"/>
              </a:lnSpc>
              <a:spcBef>
                <a:spcPts val="375"/>
              </a:spcBef>
              <a:buFont typeface="Arial" panose="020B0604020202090204" pitchFamily="34" charset="0"/>
              <a:buChar char="•"/>
              <a:defRPr sz="1500">
                <a:solidFill>
                  <a:schemeClr val="tx1"/>
                </a:solidFill>
                <a:latin typeface="微软雅黑 Light" panose="020B0502040204020203" pitchFamily="34" charset="-122"/>
                <a:ea typeface="微软雅黑 Light" panose="020B0502040204020203" pitchFamily="34" charset="-122"/>
              </a:defRPr>
            </a:lvl3pPr>
            <a:lvl4pPr marL="12001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1543050" indent="-171450">
              <a:lnSpc>
                <a:spcPct val="90000"/>
              </a:lnSpc>
              <a:spcBef>
                <a:spcPts val="375"/>
              </a:spcBef>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18859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2288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25717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2914650" indent="-171450" eaLnBrk="0" fontAlgn="base" hangingPunct="0">
              <a:lnSpc>
                <a:spcPct val="90000"/>
              </a:lnSpc>
              <a:spcBef>
                <a:spcPts val="375"/>
              </a:spcBef>
              <a:spcAft>
                <a:spcPct val="0"/>
              </a:spcAft>
              <a:buFont typeface="Arial" panose="020B060402020209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900">
                <a:solidFill>
                  <a:schemeClr val="bg1"/>
                </a:solidFill>
                <a:latin typeface="Century Gothic" pitchFamily="34" charset="0"/>
                <a:ea typeface="微软雅黑" panose="020B0503020204020204" pitchFamily="34" charset="-122"/>
              </a:rPr>
              <a:t>49</a:t>
            </a:fld>
            <a:endParaRPr lang="zh-CN" altLang="en-US" sz="900">
              <a:solidFill>
                <a:schemeClr val="bg1"/>
              </a:solidFill>
              <a:latin typeface="Century Gothic" pitchFamily="34" charset="0"/>
              <a:ea typeface="微软雅黑" panose="020B0503020204020204" pitchFamily="34" charset="-122"/>
            </a:endParaRPr>
          </a:p>
        </p:txBody>
      </p:sp>
      <p:pic>
        <p:nvPicPr>
          <p:cNvPr id="87" name="图片 86"/>
          <p:cNvPicPr>
            <a:picLocks noChangeAspect="1"/>
          </p:cNvPicPr>
          <p:nvPr/>
        </p:nvPicPr>
        <p:blipFill>
          <a:blip r:embed="rId3"/>
          <a:srcRect l="15987" t="309" r="20936" b="54406"/>
          <a:stretch>
            <a:fillRect/>
          </a:stretch>
        </p:blipFill>
        <p:spPr>
          <a:xfrm rot="2636422">
            <a:off x="543880" y="2253972"/>
            <a:ext cx="2609098" cy="2609098"/>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5" name="文本框 4"/>
          <p:cNvSpPr txBox="1"/>
          <p:nvPr/>
        </p:nvSpPr>
        <p:spPr>
          <a:xfrm>
            <a:off x="961906" y="1781111"/>
            <a:ext cx="7629049" cy="3554819"/>
          </a:xfrm>
          <a:prstGeom prst="rect">
            <a:avLst/>
          </a:prstGeom>
          <a:noFill/>
        </p:spPr>
        <p:txBody>
          <a:bodyPr wrap="square" rtlCol="0">
            <a:spAutoFit/>
          </a:bodyPr>
          <a:lstStyle/>
          <a:p>
            <a:r>
              <a:rPr lang="en-US" altLang="zh-CN" sz="2250" b="1" dirty="0" err="1">
                <a:latin typeface="微软雅黑 Light" panose="020B0502040204020203" pitchFamily="34" charset="-122"/>
                <a:ea typeface="微软雅黑 Light" panose="020B0502040204020203" pitchFamily="34" charset="-122"/>
              </a:rPr>
              <a:t>Elastico</a:t>
            </a:r>
            <a:r>
              <a:rPr lang="zh-CN" altLang="en-US" sz="2250" b="1" dirty="0">
                <a:latin typeface="微软雅黑 Light" panose="020B0502040204020203" pitchFamily="34" charset="-122"/>
                <a:ea typeface="微软雅黑 Light" panose="020B0502040204020203" pitchFamily="34" charset="-122"/>
              </a:rPr>
              <a:t> 的缺陷：</a:t>
            </a:r>
          </a:p>
          <a:p>
            <a:pPr marL="355600" indent="-355600">
              <a:lnSpc>
                <a:spcPct val="150000"/>
              </a:lnSpc>
            </a:pPr>
            <a:r>
              <a:rPr lang="zh-CN" altLang="en-US" sz="2250" dirty="0">
                <a:latin typeface="微软雅黑 Light" panose="020B0502040204020203" pitchFamily="34" charset="-122"/>
                <a:ea typeface="微软雅黑 Light" panose="020B0502040204020203" pitchFamily="34" charset="-122"/>
              </a:rPr>
              <a:t>① </a:t>
            </a:r>
            <a:r>
              <a:rPr lang="en-US" altLang="zh-CN" sz="2250" dirty="0">
                <a:solidFill>
                  <a:srgbClr val="0432FF"/>
                </a:solidFill>
                <a:latin typeface="微软雅黑 Light" panose="020B0502040204020203" pitchFamily="34" charset="-122"/>
                <a:ea typeface="微软雅黑 Light" panose="020B0502040204020203" pitchFamily="34" charset="-122"/>
              </a:rPr>
              <a:t>cross-shard</a:t>
            </a:r>
            <a:r>
              <a:rPr lang="en-US" altLang="zh-CN" sz="2250" dirty="0">
                <a:latin typeface="微软雅黑 Light" panose="020B0502040204020203" pitchFamily="34" charset="-122"/>
                <a:ea typeface="微软雅黑 Light" panose="020B0502040204020203" pitchFamily="34" charset="-122"/>
              </a:rPr>
              <a:t> transaction are</a:t>
            </a:r>
            <a:r>
              <a:rPr lang="zh-CN" altLang="en-US" sz="2250" dirty="0">
                <a:latin typeface="微软雅黑 Light" panose="020B0502040204020203" pitchFamily="34" charset="-122"/>
                <a:ea typeface="微软雅黑 Light" panose="020B0502040204020203" pitchFamily="34" charset="-122"/>
              </a:rPr>
              <a:t> </a:t>
            </a:r>
            <a:r>
              <a:rPr lang="en-US" altLang="zh-CN" sz="2250" dirty="0">
                <a:solidFill>
                  <a:srgbClr val="C00000"/>
                </a:solidFill>
                <a:latin typeface="微软雅黑 Light" panose="020B0502040204020203" pitchFamily="34" charset="-122"/>
                <a:ea typeface="微软雅黑 Light" panose="020B0502040204020203" pitchFamily="34" charset="-122"/>
              </a:rPr>
              <a:t>NOT</a:t>
            </a:r>
            <a:r>
              <a:rPr lang="zh-CN" altLang="en-US" sz="2250" dirty="0">
                <a:solidFill>
                  <a:srgbClr val="C00000"/>
                </a:solidFill>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supported</a:t>
            </a:r>
          </a:p>
          <a:p>
            <a:pPr marL="355600" indent="-355600">
              <a:lnSpc>
                <a:spcPct val="150000"/>
              </a:lnSpc>
            </a:pPr>
            <a:r>
              <a:rPr lang="zh-CN" altLang="en-US" sz="2250" dirty="0">
                <a:latin typeface="微软雅黑 Light" panose="020B0502040204020203" pitchFamily="34" charset="-122"/>
                <a:ea typeface="微软雅黑 Light" panose="020B0502040204020203" pitchFamily="34" charset="-122"/>
              </a:rPr>
              <a:t>② </a:t>
            </a:r>
            <a:r>
              <a:rPr lang="en-US" altLang="zh-CN" sz="2250" dirty="0">
                <a:latin typeface="微软雅黑 Light" panose="020B0502040204020203" pitchFamily="34" charset="-122"/>
                <a:ea typeface="微软雅黑 Light" panose="020B0502040204020203" pitchFamily="34" charset="-122"/>
              </a:rPr>
              <a:t>ledgers are </a:t>
            </a:r>
            <a:r>
              <a:rPr lang="en-US" altLang="zh-CN" sz="2250" dirty="0">
                <a:solidFill>
                  <a:srgbClr val="0432FF"/>
                </a:solidFill>
                <a:latin typeface="微软雅黑 Light" panose="020B0502040204020203" pitchFamily="34" charset="-122"/>
                <a:ea typeface="微软雅黑 Light" panose="020B0502040204020203" pitchFamily="34" charset="-122"/>
              </a:rPr>
              <a:t>centralized,</a:t>
            </a:r>
            <a:r>
              <a:rPr lang="zh-CN" altLang="en-US" sz="2250" dirty="0">
                <a:solidFill>
                  <a:srgbClr val="0432FF"/>
                </a:solidFill>
                <a:latin typeface="微软雅黑 Light" panose="020B0502040204020203" pitchFamily="34" charset="-122"/>
                <a:ea typeface="微软雅黑 Light" panose="020B0502040204020203" pitchFamily="34" charset="-122"/>
              </a:rPr>
              <a:t> </a:t>
            </a:r>
            <a:r>
              <a:rPr lang="en-US" altLang="zh-CN" sz="2250" dirty="0">
                <a:solidFill>
                  <a:srgbClr val="0432FF"/>
                </a:solidFill>
                <a:latin typeface="微软雅黑 Light" panose="020B0502040204020203" pitchFamily="34" charset="-122"/>
                <a:ea typeface="微软雅黑 Light" panose="020B0502040204020203" pitchFamily="34" charset="-122"/>
              </a:rPr>
              <a:t>only</a:t>
            </a:r>
            <a:r>
              <a:rPr lang="zh-CN" altLang="en-US" sz="2250" dirty="0">
                <a:solidFill>
                  <a:srgbClr val="0432FF"/>
                </a:solidFill>
                <a:latin typeface="微软雅黑 Light" panose="020B0502040204020203" pitchFamily="34" charset="-122"/>
                <a:ea typeface="微软雅黑 Light" panose="020B0502040204020203" pitchFamily="34" charset="-122"/>
              </a:rPr>
              <a:t> </a:t>
            </a:r>
            <a:r>
              <a:rPr lang="en-US" altLang="zh-CN" sz="2250" dirty="0">
                <a:solidFill>
                  <a:srgbClr val="0432FF"/>
                </a:solidFill>
                <a:latin typeface="微软雅黑 Light" panose="020B0502040204020203" pitchFamily="34" charset="-122"/>
                <a:ea typeface="微软雅黑 Light" panose="020B0502040204020203" pitchFamily="34" charset="-122"/>
              </a:rPr>
              <a:t>adopt</a:t>
            </a:r>
            <a:r>
              <a:rPr lang="zh-CN" altLang="en-US" sz="2250" dirty="0">
                <a:solidFill>
                  <a:srgbClr val="0432FF"/>
                </a:solidFill>
                <a:latin typeface="微软雅黑 Light" panose="020B0502040204020203" pitchFamily="34" charset="-122"/>
                <a:ea typeface="微软雅黑 Light" panose="020B0502040204020203" pitchFamily="34" charset="-122"/>
              </a:rPr>
              <a:t> </a:t>
            </a:r>
            <a:r>
              <a:rPr lang="en-US" altLang="zh-CN" sz="2250" dirty="0" err="1">
                <a:solidFill>
                  <a:srgbClr val="0432FF"/>
                </a:solidFill>
                <a:latin typeface="微软雅黑 Light" panose="020B0502040204020203" pitchFamily="34" charset="-122"/>
                <a:ea typeface="微软雅黑 Light" panose="020B0502040204020203" pitchFamily="34" charset="-122"/>
              </a:rPr>
              <a:t>sharding</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in</a:t>
            </a:r>
            <a:r>
              <a:rPr lang="zh-CN" altLang="en-US" sz="2250" dirty="0">
                <a:latin typeface="微软雅黑 Light" panose="020B0502040204020203" pitchFamily="34" charset="-122"/>
                <a:ea typeface="微软雅黑 Light" panose="020B0502040204020203" pitchFamily="34" charset="-122"/>
              </a:rPr>
              <a:t> </a:t>
            </a:r>
            <a:r>
              <a:rPr lang="en-US" altLang="zh-CN" sz="2250" dirty="0">
                <a:solidFill>
                  <a:srgbClr val="0432FF"/>
                </a:solidFill>
                <a:latin typeface="微软雅黑 Light" panose="020B0502040204020203" pitchFamily="34" charset="-122"/>
                <a:ea typeface="微软雅黑 Light" panose="020B0502040204020203" pitchFamily="34" charset="-122"/>
              </a:rPr>
              <a:t>previous</a:t>
            </a:r>
            <a:r>
              <a:rPr lang="zh-CN" altLang="en-US" sz="2250" dirty="0">
                <a:solidFill>
                  <a:srgbClr val="0432FF"/>
                </a:solidFill>
                <a:latin typeface="微软雅黑 Light" panose="020B0502040204020203" pitchFamily="34" charset="-122"/>
                <a:ea typeface="微软雅黑 Light" panose="020B0502040204020203" pitchFamily="34" charset="-122"/>
              </a:rPr>
              <a:t> </a:t>
            </a:r>
            <a:r>
              <a:rPr lang="en-US" altLang="zh-CN" sz="2250" dirty="0">
                <a:solidFill>
                  <a:srgbClr val="0432FF"/>
                </a:solidFill>
                <a:latin typeface="微软雅黑 Light" panose="020B0502040204020203" pitchFamily="34" charset="-122"/>
                <a:ea typeface="微软雅黑 Light" panose="020B0502040204020203" pitchFamily="34" charset="-122"/>
              </a:rPr>
              <a:t>stages</a:t>
            </a:r>
            <a:endParaRPr lang="en-US" altLang="zh-CN" sz="2250" dirty="0">
              <a:latin typeface="微软雅黑 Light" panose="020B0502040204020203" pitchFamily="34" charset="-122"/>
              <a:ea typeface="微软雅黑 Light" panose="020B0502040204020203" pitchFamily="34" charset="-122"/>
            </a:endParaRPr>
          </a:p>
          <a:p>
            <a:pPr marL="355600" indent="-355600">
              <a:lnSpc>
                <a:spcPct val="150000"/>
              </a:lnSpc>
            </a:pPr>
            <a:r>
              <a:rPr lang="zh-CN" altLang="en-US" sz="2250" dirty="0">
                <a:latin typeface="微软雅黑 Light" panose="020B0502040204020203" pitchFamily="34" charset="-122"/>
                <a:ea typeface="微软雅黑 Light" panose="020B0502040204020203" pitchFamily="34" charset="-122"/>
              </a:rPr>
              <a:t>③ </a:t>
            </a:r>
            <a:r>
              <a:rPr lang="en-US" altLang="zh-CN" sz="2250" dirty="0" err="1">
                <a:solidFill>
                  <a:srgbClr val="0432FF"/>
                </a:solidFill>
                <a:latin typeface="微软雅黑 Light" panose="020B0502040204020203" pitchFamily="34" charset="-122"/>
                <a:ea typeface="微软雅黑 Light" panose="020B0502040204020203" pitchFamily="34" charset="-122"/>
              </a:rPr>
              <a:t>PoW</a:t>
            </a:r>
            <a:r>
              <a:rPr lang="en-US" altLang="zh-CN" sz="2250" dirty="0">
                <a:latin typeface="微软雅黑 Light" panose="020B0502040204020203" pitchFamily="34" charset="-122"/>
                <a:ea typeface="微软雅黑 Light" panose="020B0502040204020203" pitchFamily="34" charset="-122"/>
              </a:rPr>
              <a:t>-based</a:t>
            </a:r>
            <a:r>
              <a:rPr lang="zh-CN" altLang="en-US" sz="2250" dirty="0">
                <a:latin typeface="微软雅黑 Light" panose="020B0502040204020203" pitchFamily="34" charset="-122"/>
                <a:ea typeface="微软雅黑 Light" panose="020B0502040204020203" pitchFamily="34" charset="-122"/>
              </a:rPr>
              <a:t> </a:t>
            </a:r>
            <a:r>
              <a:rPr lang="en-US" altLang="zh-CN" sz="2250" dirty="0">
                <a:solidFill>
                  <a:srgbClr val="C00000"/>
                </a:solidFill>
                <a:latin typeface="微软雅黑 Light" panose="020B0502040204020203" pitchFamily="34" charset="-122"/>
                <a:ea typeface="微软雅黑 Light" panose="020B0502040204020203" pitchFamily="34" charset="-122"/>
              </a:rPr>
              <a:t>committee-formation</a:t>
            </a:r>
            <a:r>
              <a:rPr lang="en-US" altLang="zh-CN" sz="2250" dirty="0">
                <a:latin typeface="微软雅黑 Light" panose="020B0502040204020203" pitchFamily="34" charset="-122"/>
                <a:ea typeface="微软雅黑 Light" panose="020B0502040204020203" pitchFamily="34" charset="-122"/>
              </a:rPr>
              <a:t> incurs</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high latency</a:t>
            </a:r>
          </a:p>
          <a:p>
            <a:pPr marL="355600" indent="-355600">
              <a:lnSpc>
                <a:spcPct val="150000"/>
              </a:lnSpc>
            </a:pPr>
            <a:r>
              <a:rPr lang="zh-CN" altLang="en-US" sz="2250" dirty="0">
                <a:latin typeface="微软雅黑 Light" panose="020B0502040204020203" pitchFamily="34" charset="-122"/>
                <a:ea typeface="微软雅黑 Light" panose="020B0502040204020203" pitchFamily="34" charset="-122"/>
              </a:rPr>
              <a:t>④ </a:t>
            </a:r>
            <a:r>
              <a:rPr lang="en-US" altLang="zh-CN" sz="2250" dirty="0">
                <a:solidFill>
                  <a:srgbClr val="0432FF"/>
                </a:solidFill>
                <a:latin typeface="微软雅黑 Light" panose="020B0502040204020203" pitchFamily="34" charset="-122"/>
                <a:ea typeface="微软雅黑 Light" panose="020B0502040204020203" pitchFamily="34" charset="-122"/>
              </a:rPr>
              <a:t>PBFT</a:t>
            </a:r>
            <a:r>
              <a:rPr lang="en-US" altLang="zh-CN" sz="2250" dirty="0">
                <a:latin typeface="微软雅黑 Light" panose="020B0502040204020203" pitchFamily="34" charset="-122"/>
                <a:ea typeface="微软雅黑 Light" panose="020B0502040204020203" pitchFamily="34" charset="-122"/>
              </a:rPr>
              <a:t> consensus maintains</a:t>
            </a:r>
            <a:r>
              <a:rPr lang="zh-CN" altLang="en-US" sz="2250" dirty="0">
                <a:latin typeface="微软雅黑 Light" panose="020B0502040204020203" pitchFamily="34" charset="-122"/>
                <a:ea typeface="微软雅黑 Light" panose="020B0502040204020203" pitchFamily="34" charset="-122"/>
              </a:rPr>
              <a:t> </a:t>
            </a:r>
            <a:r>
              <a:rPr lang="en-US" altLang="zh-CN" sz="2250" dirty="0">
                <a:latin typeface="微软雅黑 Light" panose="020B0502040204020203" pitchFamily="34" charset="-122"/>
                <a:ea typeface="微软雅黑 Light" panose="020B0502040204020203" pitchFamily="34" charset="-122"/>
              </a:rPr>
              <a:t>a low throughput</a:t>
            </a:r>
          </a:p>
          <a:p>
            <a:pPr marL="355600" indent="-355600">
              <a:lnSpc>
                <a:spcPct val="150000"/>
              </a:lnSpc>
            </a:pPr>
            <a:r>
              <a:rPr lang="zh-CN" altLang="en-US" sz="2250" dirty="0">
                <a:latin typeface="微软雅黑 Light" panose="020B0502040204020203" pitchFamily="34" charset="-122"/>
                <a:ea typeface="微软雅黑 Light" panose="020B0502040204020203" pitchFamily="34" charset="-122"/>
              </a:rPr>
              <a:t>⑤ </a:t>
            </a:r>
            <a:r>
              <a:rPr lang="en-US" altLang="zh-CN" sz="2250" dirty="0">
                <a:solidFill>
                  <a:srgbClr val="0432FF"/>
                </a:solidFill>
                <a:latin typeface="微软雅黑 Light" panose="020B0502040204020203" pitchFamily="34" charset="-122"/>
                <a:ea typeface="微软雅黑 Light" panose="020B0502040204020203" pitchFamily="34" charset="-122"/>
              </a:rPr>
              <a:t>malicious</a:t>
            </a:r>
            <a:r>
              <a:rPr lang="en-US" altLang="zh-CN" sz="2250" dirty="0">
                <a:latin typeface="微软雅黑 Light" panose="020B0502040204020203" pitchFamily="34" charset="-122"/>
                <a:ea typeface="微软雅黑 Light" panose="020B0502040204020203" pitchFamily="34" charset="-122"/>
              </a:rPr>
              <a:t> nodes may locate at</a:t>
            </a:r>
            <a:r>
              <a:rPr lang="en-US" altLang="zh-CN" sz="2250" i="1" dirty="0">
                <a:latin typeface="微软雅黑 Light" panose="020B0502040204020203" pitchFamily="34" charset="-122"/>
                <a:ea typeface="微软雅黑 Light" panose="020B0502040204020203" pitchFamily="34" charset="-122"/>
              </a:rPr>
              <a:t> </a:t>
            </a:r>
            <a:r>
              <a:rPr lang="en-US" altLang="zh-CN" sz="2250" i="1" dirty="0">
                <a:solidFill>
                  <a:srgbClr val="C00000"/>
                </a:solidFill>
                <a:latin typeface="微软雅黑 Light" panose="020B0502040204020203" pitchFamily="34" charset="-122"/>
                <a:ea typeface="微软雅黑 Light" panose="020B0502040204020203" pitchFamily="34" charset="-122"/>
              </a:rPr>
              <a:t>final commitee </a:t>
            </a:r>
          </a:p>
        </p:txBody>
      </p:sp>
      <p:sp>
        <p:nvSpPr>
          <p:cNvPr id="9"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a:t>分片</a:t>
            </a:r>
            <a:r>
              <a:rPr lang="zh-CN" altLang="en-US" kern="0">
                <a:latin typeface="华光楷体_CNKI" panose="02000500000000000000" charset="-122"/>
                <a:ea typeface="华光楷体_CNKI" panose="02000500000000000000" charset="-122"/>
                <a:cs typeface="华光楷体_CNKI" panose="02000500000000000000" charset="-122"/>
              </a:rPr>
              <a:t>方案举例，</a:t>
            </a:r>
            <a:r>
              <a:rPr lang="en-US" altLang="zh-CN" kern="0">
                <a:latin typeface="华光楷体_CNKI" panose="02000500000000000000" charset="-122"/>
                <a:ea typeface="华光楷体_CNKI" panose="02000500000000000000" charset="-122"/>
                <a:cs typeface="华光楷体_CNKI" panose="02000500000000000000" charset="-122"/>
              </a:rPr>
              <a:t>Elastico</a:t>
            </a:r>
            <a:endParaRPr lang="en-US" kern="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3691" y="236058"/>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可扩展性</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0103" y="1333322"/>
            <a:ext cx="8523734" cy="3684408"/>
          </a:xfrm>
          <a:prstGeom prst="rect">
            <a:avLst/>
          </a:prstGeom>
          <a:noFill/>
        </p:spPr>
        <p:txBody>
          <a:bodyPr wrap="square" rtlCol="0">
            <a:noAutofit/>
          </a:bodyPr>
          <a:lstStyle/>
          <a:p>
            <a:pPr>
              <a:lnSpc>
                <a:spcPct val="150000"/>
              </a:lnSpc>
            </a:pPr>
            <a:r>
              <a:rPr lang="zh-CN" altLang="en-US" sz="2400" b="1" dirty="0">
                <a:latin typeface="+mj-ea"/>
                <a:ea typeface="+mj-ea"/>
              </a:rPr>
              <a:t>什么是可扩展性？</a:t>
            </a:r>
            <a:endParaRPr lang="en-US" altLang="zh-CN" sz="2400" b="1" dirty="0">
              <a:latin typeface="+mj-ea"/>
              <a:ea typeface="+mj-ea"/>
            </a:endParaRPr>
          </a:p>
          <a:p>
            <a:pPr marL="557530" lvl="1" indent="-214630">
              <a:lnSpc>
                <a:spcPct val="150000"/>
              </a:lnSpc>
              <a:buFont typeface="Arial" panose="020B0604020202090204" pitchFamily="34" charset="0"/>
              <a:buChar char="•"/>
            </a:pPr>
            <a:r>
              <a:rPr lang="zh-CN" altLang="en-US" sz="1350" dirty="0">
                <a:solidFill>
                  <a:srgbClr val="C00000"/>
                </a:solidFill>
                <a:latin typeface="+mj-ea"/>
                <a:ea typeface="+mj-ea"/>
              </a:rPr>
              <a:t>可扩展性</a:t>
            </a:r>
            <a:r>
              <a:rPr lang="zh-CN" altLang="en-US" sz="1350" dirty="0">
                <a:solidFill>
                  <a:srgbClr val="0432FF"/>
                </a:solidFill>
                <a:latin typeface="+mj-ea"/>
                <a:ea typeface="+mj-ea"/>
              </a:rPr>
              <a:t> </a:t>
            </a:r>
            <a:r>
              <a:rPr lang="zh-CN" altLang="en-US" sz="1350" dirty="0">
                <a:latin typeface="+mj-ea"/>
                <a:ea typeface="+mj-ea"/>
              </a:rPr>
              <a:t>是一种对某种系统 </a:t>
            </a:r>
            <a:r>
              <a:rPr lang="zh-CN" altLang="en-US" sz="1350" dirty="0">
                <a:solidFill>
                  <a:srgbClr val="0432FF"/>
                </a:solidFill>
                <a:latin typeface="+mj-ea"/>
                <a:ea typeface="+mj-ea"/>
              </a:rPr>
              <a:t>计算与处理能力 </a:t>
            </a:r>
            <a:r>
              <a:rPr lang="zh-CN" altLang="en-US" sz="1350" dirty="0">
                <a:latin typeface="+mj-ea"/>
                <a:ea typeface="+mj-ea"/>
              </a:rPr>
              <a:t>的 </a:t>
            </a:r>
            <a:r>
              <a:rPr lang="zh-CN" altLang="en-US" sz="1350" dirty="0">
                <a:solidFill>
                  <a:srgbClr val="C00000"/>
                </a:solidFill>
                <a:latin typeface="+mj-ea"/>
                <a:ea typeface="+mj-ea"/>
              </a:rPr>
              <a:t>设计指标</a:t>
            </a:r>
            <a:r>
              <a:rPr lang="zh-CN" altLang="en-US" sz="1350" dirty="0">
                <a:latin typeface="+mj-ea"/>
                <a:ea typeface="+mj-ea"/>
              </a:rPr>
              <a:t>。</a:t>
            </a:r>
            <a:endParaRPr lang="en-US" altLang="zh-CN" sz="1350" dirty="0">
              <a:latin typeface="+mj-ea"/>
              <a:ea typeface="+mj-ea"/>
            </a:endParaRPr>
          </a:p>
          <a:p>
            <a:pPr marL="557530" lvl="1" indent="-214630">
              <a:lnSpc>
                <a:spcPct val="150000"/>
              </a:lnSpc>
              <a:buFont typeface="Arial" panose="020B0604020202090204" pitchFamily="34" charset="0"/>
              <a:buChar char="•"/>
            </a:pPr>
            <a:r>
              <a:rPr lang="zh-CN" altLang="en-US" sz="1350" b="1" dirty="0">
                <a:latin typeface="+mj-ea"/>
                <a:ea typeface="+mj-ea"/>
              </a:rPr>
              <a:t>在系统扩展成长过程中</a:t>
            </a:r>
            <a:r>
              <a:rPr lang="zh-CN" altLang="en-US" sz="1350" dirty="0">
                <a:latin typeface="+mj-ea"/>
                <a:ea typeface="+mj-ea"/>
              </a:rPr>
              <a:t>，软件能够保证旺盛的生命力，且通过很少的改动甚至只是硬件设备的添置，就能实现</a:t>
            </a:r>
            <a:r>
              <a:rPr lang="zh-CN" altLang="en-US" sz="1350" b="1" dirty="0">
                <a:latin typeface="+mj-ea"/>
                <a:ea typeface="+mj-ea"/>
              </a:rPr>
              <a:t>整个系统处理能力的线性增长</a:t>
            </a:r>
            <a:r>
              <a:rPr lang="zh-CN" altLang="en-US" sz="1350" dirty="0">
                <a:latin typeface="+mj-ea"/>
                <a:ea typeface="+mj-ea"/>
              </a:rPr>
              <a:t>，实现高吞吐量和低延迟高性能。</a:t>
            </a:r>
            <a:endParaRPr lang="en-US" altLang="zh-CN" sz="1350" dirty="0">
              <a:latin typeface="+mj-ea"/>
              <a:ea typeface="+mj-ea"/>
            </a:endParaRPr>
          </a:p>
          <a:p>
            <a:pPr marL="557530" lvl="1" indent="-214630">
              <a:lnSpc>
                <a:spcPct val="150000"/>
              </a:lnSpc>
              <a:buFont typeface="Arial" panose="020B0604020202090204" pitchFamily="34" charset="0"/>
              <a:buChar char="•"/>
            </a:pPr>
            <a:endParaRPr lang="en-US" altLang="zh-CN" sz="1350" b="1" dirty="0">
              <a:solidFill>
                <a:schemeClr val="accent1"/>
              </a:solidFill>
              <a:latin typeface="+mj-ea"/>
              <a:ea typeface="+mj-ea"/>
            </a:endParaRPr>
          </a:p>
        </p:txBody>
      </p:sp>
      <p:sp>
        <p:nvSpPr>
          <p:cNvPr id="4" name="灯片编号占位符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5</a:t>
            </a:fld>
            <a:endParaRPr lang="zh-CN" altLang="en-US"/>
          </a:p>
        </p:txBody>
      </p:sp>
      <p:grpSp>
        <p:nvGrpSpPr>
          <p:cNvPr id="11" name="Group 10"/>
          <p:cNvGrpSpPr/>
          <p:nvPr/>
        </p:nvGrpSpPr>
        <p:grpSpPr>
          <a:xfrm>
            <a:off x="2836718" y="3091296"/>
            <a:ext cx="5767029" cy="1926434"/>
            <a:chOff x="904739" y="2215637"/>
            <a:chExt cx="10591653" cy="4248217"/>
          </a:xfrm>
        </p:grpSpPr>
        <p:pic>
          <p:nvPicPr>
            <p:cNvPr id="12" name="图片 11"/>
            <p:cNvPicPr>
              <a:picLocks noChangeAspect="1"/>
            </p:cNvPicPr>
            <p:nvPr/>
          </p:nvPicPr>
          <p:blipFill>
            <a:blip r:embed="rId3">
              <a:clrChange>
                <a:clrFrom>
                  <a:srgbClr val="F2F6F8"/>
                </a:clrFrom>
                <a:clrTo>
                  <a:srgbClr val="F2F6F8">
                    <a:alpha val="0"/>
                  </a:srgbClr>
                </a:clrTo>
              </a:clrChange>
            </a:blip>
            <a:stretch>
              <a:fillRect/>
            </a:stretch>
          </p:blipFill>
          <p:spPr>
            <a:xfrm>
              <a:off x="904739" y="2215637"/>
              <a:ext cx="10591653" cy="3365901"/>
            </a:xfrm>
            <a:prstGeom prst="rect">
              <a:avLst/>
            </a:prstGeom>
          </p:spPr>
        </p:pic>
        <p:sp>
          <p:nvSpPr>
            <p:cNvPr id="13" name="圆柱形 12"/>
            <p:cNvSpPr/>
            <p:nvPr/>
          </p:nvSpPr>
          <p:spPr>
            <a:xfrm>
              <a:off x="6296025" y="5649467"/>
              <a:ext cx="2314575" cy="814387"/>
            </a:xfrm>
            <a:prstGeom prst="can">
              <a:avLst/>
            </a:prstGeom>
            <a:solidFill>
              <a:srgbClr val="CCCCC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a:solidFill>
                    <a:schemeClr val="tx1"/>
                  </a:solidFill>
                </a:rPr>
                <a:t>Transaction Pool</a:t>
              </a:r>
              <a:endParaRPr lang="zh-CN" altLang="en-US" sz="1200" dirty="0">
                <a:solidFill>
                  <a:schemeClr val="tx1"/>
                </a:solidFill>
              </a:endParaRPr>
            </a:p>
          </p:txBody>
        </p:sp>
      </p:grpSp>
      <p:sp>
        <p:nvSpPr>
          <p:cNvPr id="14" name="文本框 7"/>
          <p:cNvSpPr txBox="1"/>
          <p:nvPr/>
        </p:nvSpPr>
        <p:spPr>
          <a:xfrm>
            <a:off x="474958" y="4491413"/>
            <a:ext cx="3841116" cy="1338828"/>
          </a:xfrm>
          <a:prstGeom prst="rect">
            <a:avLst/>
          </a:prstGeom>
          <a:noFill/>
        </p:spPr>
        <p:txBody>
          <a:bodyPr wrap="none" rtlCol="0">
            <a:spAutoFit/>
          </a:bodyPr>
          <a:lstStyle/>
          <a:p>
            <a:pPr>
              <a:lnSpc>
                <a:spcPct val="150000"/>
              </a:lnSpc>
            </a:pPr>
            <a:r>
              <a:rPr lang="en-US" altLang="zh-CN" sz="1350" dirty="0">
                <a:latin typeface="Trebuchet MS" panose="020B0703020202090204" pitchFamily="34" charset="0"/>
              </a:rPr>
              <a:t>In</a:t>
            </a:r>
            <a:r>
              <a:rPr lang="zh-CN" altLang="en-US" sz="1350" dirty="0">
                <a:latin typeface="Trebuchet MS" panose="020B0703020202090204" pitchFamily="34" charset="0"/>
              </a:rPr>
              <a:t> </a:t>
            </a:r>
            <a:r>
              <a:rPr lang="en-US" altLang="zh-CN" sz="1350" dirty="0">
                <a:latin typeface="Trebuchet MS" panose="020B0703020202090204" pitchFamily="34" charset="0"/>
              </a:rPr>
              <a:t>a</a:t>
            </a:r>
            <a:r>
              <a:rPr lang="zh-CN" altLang="en-US" sz="1350" dirty="0">
                <a:latin typeface="Trebuchet MS" panose="020B0703020202090204" pitchFamily="34" charset="0"/>
              </a:rPr>
              <a:t> </a:t>
            </a:r>
            <a:r>
              <a:rPr lang="en-US" altLang="zh-CN" sz="1350" dirty="0">
                <a:latin typeface="Trebuchet MS" panose="020B0703020202090204" pitchFamily="34" charset="0"/>
              </a:rPr>
              <a:t>blockchain,</a:t>
            </a:r>
            <a:r>
              <a:rPr lang="zh-CN" altLang="en-US" sz="1350" dirty="0">
                <a:latin typeface="Trebuchet MS" panose="020B0703020202090204" pitchFamily="34" charset="0"/>
              </a:rPr>
              <a:t> </a:t>
            </a:r>
            <a:r>
              <a:rPr lang="en-US" altLang="zh-CN" sz="1350" dirty="0">
                <a:latin typeface="Trebuchet MS" panose="020B0703020202090204" pitchFamily="34" charset="0"/>
              </a:rPr>
              <a:t>every node</a:t>
            </a:r>
            <a:r>
              <a:rPr lang="zh-CN" altLang="en-US" sz="1350" dirty="0">
                <a:latin typeface="Trebuchet MS" panose="020B0703020202090204" pitchFamily="34" charset="0"/>
              </a:rPr>
              <a:t> </a:t>
            </a:r>
            <a:r>
              <a:rPr lang="en-US" altLang="zh-CN" sz="1350" dirty="0">
                <a:latin typeface="Trebuchet MS" panose="020B0703020202090204" pitchFamily="34" charset="0"/>
              </a:rPr>
              <a:t>needs</a:t>
            </a:r>
            <a:r>
              <a:rPr lang="zh-CN" altLang="en-US" sz="1350" dirty="0">
                <a:latin typeface="Trebuchet MS" panose="020B0703020202090204" pitchFamily="34" charset="0"/>
              </a:rPr>
              <a:t> </a:t>
            </a:r>
            <a:r>
              <a:rPr lang="en-US" altLang="zh-CN" sz="1350" dirty="0">
                <a:latin typeface="Trebuchet MS" panose="020B0703020202090204" pitchFamily="34" charset="0"/>
              </a:rPr>
              <a:t>to</a:t>
            </a:r>
            <a:r>
              <a:rPr lang="zh-CN" altLang="en-US" sz="1350" dirty="0">
                <a:latin typeface="Trebuchet MS" panose="020B0703020202090204" pitchFamily="34" charset="0"/>
              </a:rPr>
              <a:t> </a:t>
            </a:r>
            <a:r>
              <a:rPr lang="en-US" altLang="zh-CN" sz="1350" dirty="0">
                <a:latin typeface="Trebuchet MS" panose="020B0703020202090204" pitchFamily="34" charset="0"/>
              </a:rPr>
              <a:t>perform: </a:t>
            </a:r>
          </a:p>
          <a:p>
            <a:pPr marL="214630" indent="-214630">
              <a:lnSpc>
                <a:spcPct val="150000"/>
              </a:lnSpc>
              <a:buFont typeface="Arial" panose="020B0604020202090204" pitchFamily="34" charset="0"/>
              <a:buChar char="•"/>
            </a:pPr>
            <a:r>
              <a:rPr lang="en-US" altLang="zh-CN" sz="1350" dirty="0">
                <a:latin typeface="Trebuchet MS" panose="020B0703020202090204" pitchFamily="34" charset="0"/>
              </a:rPr>
              <a:t>decentralized </a:t>
            </a:r>
            <a:r>
              <a:rPr lang="en-US" altLang="zh-CN" sz="1350" dirty="0">
                <a:solidFill>
                  <a:srgbClr val="C00000"/>
                </a:solidFill>
                <a:latin typeface="Trebuchet MS" panose="020B0703020202090204" pitchFamily="34" charset="0"/>
              </a:rPr>
              <a:t>Communication</a:t>
            </a:r>
          </a:p>
          <a:p>
            <a:pPr marL="214630" indent="-214630">
              <a:lnSpc>
                <a:spcPct val="150000"/>
              </a:lnSpc>
              <a:buFont typeface="Arial" panose="020B0604020202090204" pitchFamily="34" charset="0"/>
              <a:buChar char="•"/>
            </a:pPr>
            <a:r>
              <a:rPr lang="en-US" altLang="zh-CN" sz="1350" dirty="0">
                <a:latin typeface="Trebuchet MS" panose="020B0703020202090204" pitchFamily="34" charset="0"/>
              </a:rPr>
              <a:t>decentralized </a:t>
            </a:r>
            <a:r>
              <a:rPr lang="en-US" altLang="zh-CN" sz="1350" dirty="0">
                <a:solidFill>
                  <a:srgbClr val="C00000"/>
                </a:solidFill>
                <a:latin typeface="Trebuchet MS" panose="020B0703020202090204" pitchFamily="34" charset="0"/>
              </a:rPr>
              <a:t>Storage</a:t>
            </a:r>
          </a:p>
          <a:p>
            <a:pPr marL="214630" indent="-214630">
              <a:lnSpc>
                <a:spcPct val="150000"/>
              </a:lnSpc>
              <a:buFont typeface="Arial" panose="020B0604020202090204" pitchFamily="34" charset="0"/>
              <a:buChar char="•"/>
            </a:pPr>
            <a:r>
              <a:rPr lang="en-US" altLang="zh-CN" sz="1350" dirty="0">
                <a:latin typeface="Trebuchet MS" panose="020B0703020202090204" pitchFamily="34" charset="0"/>
              </a:rPr>
              <a:t>decentralized </a:t>
            </a:r>
            <a:r>
              <a:rPr lang="en-US" altLang="zh-CN" sz="1350" dirty="0">
                <a:solidFill>
                  <a:srgbClr val="C00000"/>
                </a:solidFill>
                <a:latin typeface="Trebuchet MS" panose="020B0703020202090204" pitchFamily="34" charset="0"/>
              </a:rPr>
              <a:t>Computing</a:t>
            </a:r>
            <a:r>
              <a:rPr lang="en-US" altLang="zh-CN" sz="1350" dirty="0">
                <a:latin typeface="Trebuchet MS" panose="020B0703020202090204" pitchFamily="34" charset="0"/>
              </a:rPr>
              <a:t> (Validating</a:t>
            </a:r>
            <a:r>
              <a:rPr lang="zh-CN" altLang="en-US" sz="1350" dirty="0">
                <a:latin typeface="Trebuchet MS" panose="020B0703020202090204" pitchFamily="34" charset="0"/>
              </a:rPr>
              <a:t> </a:t>
            </a:r>
            <a:r>
              <a:rPr lang="en-US" altLang="zh-CN" sz="1350" dirty="0">
                <a:latin typeface="Trebuchet MS" panose="020B0703020202090204" pitchFamily="34" charset="0"/>
              </a:rPr>
              <a:t>TXs)</a:t>
            </a:r>
            <a:endParaRPr lang="zh-CN" altLang="en-US" sz="1350" dirty="0">
              <a:solidFill>
                <a:srgbClr val="000000"/>
              </a:solidFill>
              <a:latin typeface="Trebuchet MS" panose="020B070302020209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分片</a:t>
            </a:r>
            <a:r>
              <a:rPr lang="zh-CN" altLang="en-US" dirty="0">
                <a:latin typeface="华光楷体_CNKI" panose="02000500000000000000" charset="-122"/>
                <a:ea typeface="华光楷体_CNKI" panose="02000500000000000000" charset="-122"/>
                <a:cs typeface="华光楷体_CNKI" panose="02000500000000000000" charset="-122"/>
              </a:rPr>
              <a:t>方案举例，</a:t>
            </a:r>
            <a:r>
              <a:rPr lang="en-US" altLang="zh-CN" dirty="0" err="1">
                <a:latin typeface="华光楷体_CNKI" panose="02000500000000000000" charset="-122"/>
                <a:ea typeface="华光楷体_CNKI" panose="02000500000000000000" charset="-122"/>
                <a:cs typeface="华光楷体_CNKI" panose="02000500000000000000" charset="-122"/>
              </a:rPr>
              <a:t>RapaidChain</a:t>
            </a:r>
            <a:endParaRPr lang="en-US" dirty="0"/>
          </a:p>
        </p:txBody>
      </p:sp>
      <p:sp>
        <p:nvSpPr>
          <p:cNvPr id="3" name="Content Placeholder 2"/>
          <p:cNvSpPr>
            <a:spLocks noGrp="1"/>
          </p:cNvSpPr>
          <p:nvPr>
            <p:ph idx="1"/>
          </p:nvPr>
        </p:nvSpPr>
        <p:spPr>
          <a:xfrm>
            <a:off x="0" y="1417912"/>
            <a:ext cx="8318500" cy="4883727"/>
          </a:xfrm>
        </p:spPr>
        <p:txBody>
          <a:bodyPr/>
          <a:lstStyle/>
          <a:p>
            <a:pPr lvl="1"/>
            <a:r>
              <a:rPr lang="en-US" altLang="zh-CN" dirty="0" err="1">
                <a:latin typeface="华光楷体_CNKI" panose="02000500000000000000" charset="-122"/>
                <a:ea typeface="华光楷体_CNKI" panose="02000500000000000000" charset="-122"/>
                <a:cs typeface="华光楷体_CNKI" panose="02000500000000000000" charset="-122"/>
              </a:rPr>
              <a:t>RapaidChain</a:t>
            </a:r>
            <a:endParaRPr lang="en-US" altLang="zh-CN" dirty="0">
              <a:latin typeface="华光楷体_CNKI" panose="02000500000000000000" charset="-122"/>
              <a:ea typeface="华光楷体_CNKI" panose="02000500000000000000" charset="-122"/>
              <a:cs typeface="华光楷体_CNKI" panose="02000500000000000000" charset="-122"/>
            </a:endParaRPr>
          </a:p>
          <a:p>
            <a:pPr lvl="2"/>
            <a:r>
              <a:rPr lang="zh-CN" altLang="en-US" sz="2000" dirty="0">
                <a:latin typeface="华光楷体_CNKI" panose="02000500000000000000" charset="-122"/>
                <a:ea typeface="华光楷体_CNKI" panose="02000500000000000000" charset="-122"/>
                <a:cs typeface="Times New Roman" panose="02020503050405090304" pitchFamily="18" charset="0"/>
              </a:rPr>
              <a:t> 只对部分节点重组，对分片委员会的节点组成微调</a:t>
            </a:r>
            <a:endParaRPr lang="en-US" altLang="zh-CN" sz="2000" dirty="0">
              <a:latin typeface="华光楷体_CNKI" panose="02000500000000000000" charset="-122"/>
              <a:ea typeface="华光楷体_CNKI" panose="02000500000000000000" charset="-122"/>
              <a:cs typeface="Times New Roman" panose="02020503050405090304" pitchFamily="18" charset="0"/>
            </a:endParaRPr>
          </a:p>
          <a:p>
            <a:pPr lvl="2"/>
            <a:r>
              <a:rPr lang="zh-CN" altLang="en-US" sz="2000" dirty="0">
                <a:latin typeface="华光楷体_CNKI" panose="02000500000000000000" charset="-122"/>
                <a:ea typeface="华光楷体_CNKI" panose="02000500000000000000" charset="-122"/>
                <a:cs typeface="Times New Roman" panose="02020503050405090304" pitchFamily="18" charset="0"/>
              </a:rPr>
              <a:t> 采用“有限布谷鸟原则”（Cuckoo Rule）来解决</a:t>
            </a:r>
            <a:r>
              <a:rPr lang="zh-CN" altLang="en-US" sz="2000" b="1" dirty="0">
                <a:solidFill>
                  <a:srgbClr val="0432FF"/>
                </a:solidFill>
              </a:rPr>
              <a:t>委员会节点重构</a:t>
            </a:r>
            <a:endParaRPr lang="zh-CN" altLang="en-US" sz="2000" dirty="0">
              <a:latin typeface="华光楷体_CNKI" panose="02000500000000000000" charset="-122"/>
              <a:ea typeface="华光楷体_CNKI" panose="02000500000000000000" charset="-122"/>
              <a:cs typeface="Times New Roman" panose="02020503050405090304" pitchFamily="18" charset="0"/>
            </a:endParaRPr>
          </a:p>
          <a:p>
            <a:pPr lvl="2"/>
            <a:endParaRPr lang="zh-CN" altLang="en-US" dirty="0">
              <a:latin typeface="华光楷体_CNKI" panose="02000500000000000000" charset="-122"/>
              <a:ea typeface="华光楷体_CNKI" panose="02000500000000000000" charset="-122"/>
              <a:cs typeface="Times New Roman" panose="02020503050405090304" pitchFamily="18" charset="0"/>
            </a:endParaRPr>
          </a:p>
          <a:p>
            <a:pPr lvl="2"/>
            <a:endParaRPr lang="en-US" dirty="0"/>
          </a:p>
        </p:txBody>
      </p:sp>
      <p:sp>
        <p:nvSpPr>
          <p:cNvPr id="6" name="文本框 3"/>
          <p:cNvSpPr txBox="1"/>
          <p:nvPr/>
        </p:nvSpPr>
        <p:spPr>
          <a:xfrm>
            <a:off x="908916" y="3567387"/>
            <a:ext cx="7752484" cy="584775"/>
          </a:xfrm>
          <a:prstGeom prst="rect">
            <a:avLst/>
          </a:prstGeom>
          <a:noFill/>
        </p:spPr>
        <p:txBody>
          <a:bodyPr wrap="square" rtlCol="0">
            <a:spAutoFit/>
          </a:bodyPr>
          <a:lstStyle/>
          <a:p>
            <a:r>
              <a:rPr lang="en-US" altLang="zh-CN" sz="1600" dirty="0">
                <a:latin typeface="微软雅黑 Light" panose="020B0502040204020203" pitchFamily="34" charset="-122"/>
                <a:ea typeface="微软雅黑 Light" panose="020B0502040204020203" pitchFamily="34" charset="-122"/>
              </a:rPr>
              <a:t>(CCS’2018)</a:t>
            </a:r>
            <a:r>
              <a:rPr lang="zh-CN" altLang="en-US" sz="1600" dirty="0">
                <a:latin typeface="微软雅黑 Light" panose="020B0502040204020203" pitchFamily="34" charset="-122"/>
                <a:ea typeface="微软雅黑 Light" panose="020B0502040204020203" pitchFamily="34" charset="-122"/>
              </a:rPr>
              <a:t> </a:t>
            </a:r>
            <a:r>
              <a:rPr lang="en-US" altLang="zh-CN" sz="1600" dirty="0" err="1">
                <a:latin typeface="微软雅黑 Light" panose="020B0502040204020203" pitchFamily="34" charset="-122"/>
                <a:ea typeface="微软雅黑 Light" panose="020B0502040204020203" pitchFamily="34" charset="-122"/>
              </a:rPr>
              <a:t>RapidChain</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 </a:t>
            </a:r>
            <a:r>
              <a:rPr lang="en-US" altLang="zh-CN" sz="1600" dirty="0">
                <a:latin typeface="微软雅黑 Light" panose="020B0502040204020203" pitchFamily="34" charset="-122"/>
                <a:ea typeface="微软雅黑 Light" panose="020B0502040204020203" pitchFamily="34" charset="-122"/>
              </a:rPr>
              <a:t>Scaling Blockchain via Full </a:t>
            </a:r>
            <a:r>
              <a:rPr lang="en-US" altLang="zh-CN" sz="1600" dirty="0" err="1">
                <a:latin typeface="微软雅黑 Light" panose="020B0502040204020203" pitchFamily="34" charset="-122"/>
                <a:ea typeface="微软雅黑 Light" panose="020B0502040204020203" pitchFamily="34" charset="-122"/>
              </a:rPr>
              <a:t>Sharding</a:t>
            </a:r>
            <a:r>
              <a:rPr lang="zh-CN" altLang="en-US" sz="1600" dirty="0">
                <a:latin typeface="微软雅黑 Light" panose="020B0502040204020203" pitchFamily="34" charset="-122"/>
                <a:ea typeface="微软雅黑 Light" panose="020B0502040204020203" pitchFamily="34" charset="-122"/>
              </a:rPr>
              <a:t> </a:t>
            </a:r>
            <a:r>
              <a:rPr lang="en-US" altLang="zh-CN" sz="1600" dirty="0">
                <a:latin typeface="微软雅黑 Light" panose="020B0502040204020203" pitchFamily="34" charset="-122"/>
                <a:ea typeface="微软雅黑 Light" panose="020B0502040204020203" pitchFamily="34" charset="-122"/>
              </a:rPr>
              <a:t>First sharding-based blockchain protocol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altLang="zh-CN" dirty="0" err="1">
                <a:latin typeface="华光楷体_CNKI" panose="02000500000000000000" charset="-122"/>
                <a:ea typeface="华光楷体_CNKI" panose="02000500000000000000" charset="-122"/>
                <a:cs typeface="华光楷体_CNKI" panose="02000500000000000000" charset="-122"/>
              </a:rPr>
              <a:t>RapaidChain</a:t>
            </a:r>
            <a:r>
              <a:rPr lang="zh-CN" altLang="en-US" dirty="0">
                <a:latin typeface="华光楷体_CNKI" panose="02000500000000000000" charset="-122"/>
                <a:ea typeface="华光楷体_CNKI" panose="02000500000000000000" charset="-122"/>
                <a:cs typeface="华光楷体_CNKI" panose="02000500000000000000" charset="-122"/>
              </a:rPr>
              <a:t> 的 </a:t>
            </a:r>
            <a:r>
              <a:rPr lang="zh-CN" altLang="en-US" dirty="0">
                <a:latin typeface="华光楷体_CNKI" panose="02000500000000000000" charset="-122"/>
                <a:ea typeface="华光楷体_CNKI" panose="02000500000000000000" charset="-122"/>
                <a:cs typeface="Times New Roman" panose="02020503050405090304" pitchFamily="18" charset="0"/>
              </a:rPr>
              <a:t>“有限布谷鸟原则”</a:t>
            </a:r>
            <a:endParaRPr lang="en-US" altLang="zh-CN" dirty="0">
              <a:latin typeface="华光楷体_CNKI" panose="02000500000000000000" charset="-122"/>
              <a:ea typeface="华光楷体_CNKI" panose="02000500000000000000" charset="-122"/>
              <a:cs typeface="华光楷体_CNKI" panose="02000500000000000000" charset="-122"/>
            </a:endParaRPr>
          </a:p>
          <a:p>
            <a:pPr lvl="2"/>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sz="2000" dirty="0">
                <a:latin typeface="华光楷体_CNKI" panose="02000500000000000000" charset="-122"/>
                <a:ea typeface="华光楷体_CNKI" panose="02000500000000000000" charset="-122"/>
                <a:cs typeface="Times New Roman" panose="02020503050405090304" pitchFamily="18" charset="0"/>
              </a:rPr>
              <a:t>每个</a:t>
            </a:r>
            <a:r>
              <a:rPr lang="zh-CN" altLang="en-US" sz="2000" dirty="0">
                <a:latin typeface="华光楷体_CNKI" panose="02000500000000000000" charset="-122"/>
                <a:ea typeface="华光楷体_CNKI" panose="02000500000000000000" charset="-122"/>
                <a:cs typeface="Times New Roman" panose="02020503050405090304" pitchFamily="18" charset="0"/>
              </a:rPr>
              <a:t> </a:t>
            </a:r>
            <a:r>
              <a:rPr lang="en-US" altLang="zh-CN" sz="2000" dirty="0" err="1">
                <a:latin typeface="华光楷体_CNKI" panose="02000500000000000000" charset="-122"/>
                <a:ea typeface="华光楷体_CNKI" panose="02000500000000000000" charset="-122"/>
                <a:cs typeface="Times New Roman" panose="02020503050405090304" pitchFamily="18" charset="0"/>
              </a:rPr>
              <a:t>epoch，</a:t>
            </a:r>
            <a:r>
              <a:rPr lang="en-US" altLang="zh-CN" sz="2000" dirty="0" err="1">
                <a:solidFill>
                  <a:srgbClr val="0432FF"/>
                </a:solidFill>
                <a:latin typeface="华光楷体_CNKI" panose="02000500000000000000" charset="-122"/>
                <a:ea typeface="华光楷体_CNKI" panose="02000500000000000000" charset="-122"/>
                <a:cs typeface="Times New Roman" panose="02020503050405090304" pitchFamily="18" charset="0"/>
              </a:rPr>
              <a:t>参考委员会</a:t>
            </a:r>
            <a:r>
              <a:rPr lang="en-US" altLang="zh-CN" sz="2000" dirty="0" err="1">
                <a:latin typeface="华光楷体_CNKI" panose="02000500000000000000" charset="-122"/>
                <a:ea typeface="华光楷体_CNKI" panose="02000500000000000000" charset="-122"/>
                <a:cs typeface="Times New Roman" panose="02020503050405090304" pitchFamily="18" charset="0"/>
              </a:rPr>
              <a:t>都会把</a:t>
            </a:r>
            <a:r>
              <a:rPr lang="zh-CN" altLang="en-US" sz="2000" dirty="0">
                <a:latin typeface="华光楷体_CNKI" panose="02000500000000000000" charset="-122"/>
                <a:ea typeface="华光楷体_CNKI" panose="02000500000000000000" charset="-122"/>
                <a:cs typeface="Times New Roman" panose="02020503050405090304" pitchFamily="18" charset="0"/>
              </a:rPr>
              <a:t> </a:t>
            </a:r>
            <a:r>
              <a:rPr lang="en-US" altLang="zh-CN" sz="2000" dirty="0">
                <a:latin typeface="华光楷体_CNKI" panose="02000500000000000000" charset="-122"/>
                <a:ea typeface="华光楷体_CNKI" panose="02000500000000000000" charset="-122"/>
                <a:cs typeface="Times New Roman" panose="02020503050405090304" pitchFamily="18" charset="0"/>
              </a:rPr>
              <a:t>committees</a:t>
            </a:r>
            <a:r>
              <a:rPr lang="zh-CN" altLang="en-US" sz="2000" dirty="0">
                <a:latin typeface="华光楷体_CNKI" panose="02000500000000000000" charset="-122"/>
                <a:ea typeface="华光楷体_CNKI" panose="02000500000000000000" charset="-122"/>
                <a:cs typeface="Times New Roman" panose="02020503050405090304" pitchFamily="18" charset="0"/>
              </a:rPr>
              <a:t> </a:t>
            </a:r>
            <a:r>
              <a:rPr lang="en-US" altLang="zh-CN" sz="2000" dirty="0">
                <a:latin typeface="华光楷体_CNKI" panose="02000500000000000000" charset="-122"/>
                <a:ea typeface="华光楷体_CNKI" panose="02000500000000000000" charset="-122"/>
                <a:cs typeface="Times New Roman" panose="02020503050405090304" pitchFamily="18" charset="0"/>
              </a:rPr>
              <a:t>分成两类</a:t>
            </a:r>
          </a:p>
          <a:p>
            <a:pPr lvl="3"/>
            <a:r>
              <a:rPr lang="en-US" altLang="zh-CN" dirty="0">
                <a:latin typeface="华光楷体_CNKI" panose="02000500000000000000" charset="-122"/>
                <a:ea typeface="华光楷体_CNKI" panose="02000500000000000000" charset="-122"/>
                <a:cs typeface="Times New Roman" panose="02020503050405090304" pitchFamily="18" charset="0"/>
              </a:rPr>
              <a:t>活跃成员占大多数的</a:t>
            </a:r>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dirty="0">
                <a:latin typeface="华光楷体_CNKI" panose="02000500000000000000" charset="-122"/>
                <a:ea typeface="华光楷体_CNKI" panose="02000500000000000000" charset="-122"/>
                <a:cs typeface="Times New Roman" panose="02020503050405090304" pitchFamily="18" charset="0"/>
              </a:rPr>
              <a:t>active</a:t>
            </a:r>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dirty="0">
                <a:latin typeface="华光楷体_CNKI" panose="02000500000000000000" charset="-122"/>
                <a:ea typeface="华光楷体_CNKI" panose="02000500000000000000" charset="-122"/>
                <a:cs typeface="Times New Roman" panose="02020503050405090304" pitchFamily="18" charset="0"/>
              </a:rPr>
              <a:t>committee ，</a:t>
            </a:r>
          </a:p>
          <a:p>
            <a:pPr lvl="3"/>
            <a:r>
              <a:rPr lang="en-US" altLang="zh-CN" dirty="0">
                <a:latin typeface="华光楷体_CNKI" panose="02000500000000000000" charset="-122"/>
                <a:ea typeface="华光楷体_CNKI" panose="02000500000000000000" charset="-122"/>
                <a:cs typeface="Times New Roman" panose="02020503050405090304" pitchFamily="18" charset="0"/>
              </a:rPr>
              <a:t>和不活跃成员占大多数的</a:t>
            </a:r>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dirty="0">
                <a:latin typeface="华光楷体_CNKI" panose="02000500000000000000" charset="-122"/>
                <a:ea typeface="华光楷体_CNKI" panose="02000500000000000000" charset="-122"/>
                <a:cs typeface="Times New Roman" panose="02020503050405090304" pitchFamily="18" charset="0"/>
              </a:rPr>
              <a:t>inactive</a:t>
            </a:r>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dirty="0">
                <a:latin typeface="华光楷体_CNKI" panose="02000500000000000000" charset="-122"/>
                <a:ea typeface="华光楷体_CNKI" panose="02000500000000000000" charset="-122"/>
                <a:cs typeface="Times New Roman" panose="02020503050405090304" pitchFamily="18" charset="0"/>
              </a:rPr>
              <a:t>committee</a:t>
            </a:r>
          </a:p>
          <a:p>
            <a:pPr lvl="2"/>
            <a:r>
              <a:rPr lang="zh-CN" altLang="en-US" dirty="0">
                <a:latin typeface="华光楷体_CNKI" panose="02000500000000000000" charset="-122"/>
                <a:ea typeface="华光楷体_CNKI" panose="02000500000000000000" charset="-122"/>
                <a:cs typeface="Times New Roman" panose="02020503050405090304" pitchFamily="18" charset="0"/>
              </a:rPr>
              <a:t> </a:t>
            </a:r>
            <a:r>
              <a:rPr lang="en-US" altLang="zh-CN" sz="2000" dirty="0">
                <a:latin typeface="华光楷体_CNKI" panose="02000500000000000000" charset="-122"/>
                <a:ea typeface="华光楷体_CNKI" panose="02000500000000000000" charset="-122"/>
                <a:cs typeface="Times New Roman" panose="02020503050405090304" pitchFamily="18" charset="0"/>
              </a:rPr>
              <a:t>当新节点加入时，</a:t>
            </a:r>
          </a:p>
          <a:p>
            <a:pPr lvl="3"/>
            <a:r>
              <a:rPr lang="en-US" altLang="zh-CN" sz="1600" dirty="0">
                <a:solidFill>
                  <a:srgbClr val="0432FF"/>
                </a:solidFill>
                <a:latin typeface="华光楷体_CNKI" panose="02000500000000000000" charset="-122"/>
                <a:ea typeface="华光楷体_CNKI" panose="02000500000000000000" charset="-122"/>
                <a:cs typeface="Times New Roman" panose="02020503050405090304" pitchFamily="18" charset="0"/>
              </a:rPr>
              <a:t>参考委员会</a:t>
            </a:r>
            <a:r>
              <a:rPr lang="en-US" altLang="zh-CN" sz="1600" dirty="0">
                <a:latin typeface="华光楷体_CNKI" panose="02000500000000000000" charset="-122"/>
                <a:ea typeface="华光楷体_CNKI" panose="02000500000000000000" charset="-122"/>
                <a:cs typeface="Times New Roman" panose="02020503050405090304" pitchFamily="18" charset="0"/>
              </a:rPr>
              <a:t>把节点随机加入到某个</a:t>
            </a:r>
            <a:r>
              <a:rPr lang="zh-CN" altLang="en-US" sz="1600" dirty="0">
                <a:latin typeface="华光楷体_CNKI" panose="02000500000000000000" charset="-122"/>
                <a:ea typeface="华光楷体_CNKI" panose="02000500000000000000" charset="-122"/>
                <a:cs typeface="Times New Roman" panose="02020503050405090304" pitchFamily="18" charset="0"/>
              </a:rPr>
              <a:t> </a:t>
            </a:r>
            <a:r>
              <a:rPr lang="en-US" altLang="zh-CN" sz="1600" dirty="0">
                <a:latin typeface="华光楷体_CNKI" panose="02000500000000000000" charset="-122"/>
                <a:ea typeface="华光楷体_CNKI" panose="02000500000000000000" charset="-122"/>
                <a:cs typeface="Times New Roman" panose="02020503050405090304" pitchFamily="18" charset="0"/>
              </a:rPr>
              <a:t>active</a:t>
            </a:r>
            <a:r>
              <a:rPr lang="zh-CN" altLang="en-US" sz="1600" dirty="0">
                <a:latin typeface="华光楷体_CNKI" panose="02000500000000000000" charset="-122"/>
                <a:ea typeface="华光楷体_CNKI" panose="02000500000000000000" charset="-122"/>
                <a:cs typeface="Times New Roman" panose="02020503050405090304" pitchFamily="18" charset="0"/>
              </a:rPr>
              <a:t> </a:t>
            </a:r>
            <a:r>
              <a:rPr lang="en-US" altLang="zh-CN" sz="1600" dirty="0">
                <a:latin typeface="华光楷体_CNKI" panose="02000500000000000000" charset="-122"/>
                <a:ea typeface="华光楷体_CNKI" panose="02000500000000000000" charset="-122"/>
                <a:cs typeface="Times New Roman" panose="02020503050405090304" pitchFamily="18" charset="0"/>
              </a:rPr>
              <a:t>committee，</a:t>
            </a:r>
          </a:p>
          <a:p>
            <a:pPr lvl="3"/>
            <a:r>
              <a:rPr lang="en-US" altLang="zh-CN" sz="1600" dirty="0">
                <a:latin typeface="华光楷体_CNKI" panose="02000500000000000000" charset="-122"/>
                <a:ea typeface="华光楷体_CNKI" panose="02000500000000000000" charset="-122"/>
                <a:cs typeface="Times New Roman" panose="02020503050405090304" pitchFamily="18" charset="0"/>
              </a:rPr>
              <a:t>并把该委员会中的固定数量节点随机加入到不同的</a:t>
            </a:r>
            <a:r>
              <a:rPr lang="zh-CN" altLang="en-US" sz="1600" dirty="0">
                <a:latin typeface="华光楷体_CNKI" panose="02000500000000000000" charset="-122"/>
                <a:ea typeface="华光楷体_CNKI" panose="02000500000000000000" charset="-122"/>
                <a:cs typeface="Times New Roman" panose="02020503050405090304" pitchFamily="18" charset="0"/>
              </a:rPr>
              <a:t> </a:t>
            </a:r>
            <a:r>
              <a:rPr lang="en-US" altLang="zh-CN" sz="1600" dirty="0">
                <a:latin typeface="华光楷体_CNKI" panose="02000500000000000000" charset="-122"/>
                <a:ea typeface="华光楷体_CNKI" panose="02000500000000000000" charset="-122"/>
                <a:cs typeface="Times New Roman" panose="02020503050405090304" pitchFamily="18" charset="0"/>
              </a:rPr>
              <a:t>inactive</a:t>
            </a:r>
            <a:r>
              <a:rPr lang="zh-CN" altLang="en-US" sz="1600" dirty="0">
                <a:latin typeface="华光楷体_CNKI" panose="02000500000000000000" charset="-122"/>
                <a:ea typeface="华光楷体_CNKI" panose="02000500000000000000" charset="-122"/>
                <a:cs typeface="Times New Roman" panose="02020503050405090304" pitchFamily="18" charset="0"/>
              </a:rPr>
              <a:t> </a:t>
            </a:r>
            <a:r>
              <a:rPr lang="en-US" altLang="zh-CN" sz="1600" dirty="0">
                <a:latin typeface="华光楷体_CNKI" panose="02000500000000000000" charset="-122"/>
                <a:ea typeface="华光楷体_CNKI" panose="02000500000000000000" charset="-122"/>
                <a:cs typeface="Times New Roman" panose="02020503050405090304" pitchFamily="18" charset="0"/>
              </a:rPr>
              <a:t>committee</a:t>
            </a:r>
            <a:endParaRPr lang="zh-CN" altLang="en-US" sz="1600" dirty="0">
              <a:latin typeface="华光楷体_CNKI" panose="02000500000000000000" charset="-122"/>
              <a:ea typeface="华光楷体_CNKI" panose="02000500000000000000" charset="-122"/>
              <a:cs typeface="Times New Roman" panose="02020503050405090304" pitchFamily="18" charset="0"/>
            </a:endParaRPr>
          </a:p>
          <a:p>
            <a:pPr lvl="2"/>
            <a:endParaRPr lang="en-US" dirty="0"/>
          </a:p>
        </p:txBody>
      </p:sp>
      <p:pic>
        <p:nvPicPr>
          <p:cNvPr id="5" name="图片 6" descr="2019083015315944"/>
          <p:cNvPicPr>
            <a:picLocks noChangeAspect="1"/>
          </p:cNvPicPr>
          <p:nvPr/>
        </p:nvPicPr>
        <p:blipFill>
          <a:blip r:embed="rId2"/>
          <a:stretch>
            <a:fillRect/>
          </a:stretch>
        </p:blipFill>
        <p:spPr>
          <a:xfrm>
            <a:off x="1725929" y="4094575"/>
            <a:ext cx="6419794" cy="2409095"/>
          </a:xfrm>
          <a:prstGeom prst="rect">
            <a:avLst/>
          </a:prstGeom>
        </p:spPr>
      </p:pic>
      <p:sp>
        <p:nvSpPr>
          <p:cNvPr id="8" name="Title 1"/>
          <p:cNvSpPr>
            <a:spLocks noGrp="1"/>
          </p:cNvSpPr>
          <p:nvPr>
            <p:ph type="title"/>
          </p:nvPr>
        </p:nvSpPr>
        <p:spPr>
          <a:xfrm>
            <a:off x="381000" y="152400"/>
            <a:ext cx="8280400" cy="533400"/>
          </a:xfrm>
        </p:spPr>
        <p:txBody>
          <a:bodyPr/>
          <a:lstStyle/>
          <a:p>
            <a:r>
              <a:rPr lang="zh-CN" altLang="en-US" dirty="0"/>
              <a:t>分片</a:t>
            </a:r>
            <a:r>
              <a:rPr lang="zh-CN" altLang="en-US" dirty="0">
                <a:latin typeface="华光楷体_CNKI" panose="02000500000000000000" charset="-122"/>
                <a:ea typeface="华光楷体_CNKI" panose="02000500000000000000" charset="-122"/>
                <a:cs typeface="华光楷体_CNKI" panose="02000500000000000000" charset="-122"/>
              </a:rPr>
              <a:t>方案举例，</a:t>
            </a:r>
            <a:r>
              <a:rPr lang="en-US" altLang="zh-CN" dirty="0" err="1">
                <a:latin typeface="华光楷体_CNKI" panose="02000500000000000000" charset="-122"/>
                <a:ea typeface="华光楷体_CNKI" panose="02000500000000000000" charset="-122"/>
                <a:cs typeface="华光楷体_CNKI" panose="02000500000000000000" charset="-122"/>
              </a:rPr>
              <a:t>RapaidChain</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9700" y="915590"/>
            <a:ext cx="8344852" cy="646331"/>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(NSDI,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2019)</a:t>
            </a:r>
            <a:r>
              <a:rPr lang="zh-CN" altLang="en-US" dirty="0">
                <a:latin typeface="微软雅黑 Light" panose="020B0502040204020203" pitchFamily="34" charset="-122"/>
                <a:ea typeface="微软雅黑 Light" panose="020B0502040204020203" pitchFamily="34" charset="-122"/>
              </a:rPr>
              <a:t> Monoxide: Scale Out Blockchain with Asynchronous Consensus Zones</a:t>
            </a:r>
          </a:p>
        </p:txBody>
      </p:sp>
      <p:sp>
        <p:nvSpPr>
          <p:cNvPr id="102" name="文本框 101"/>
          <p:cNvSpPr txBox="1"/>
          <p:nvPr/>
        </p:nvSpPr>
        <p:spPr>
          <a:xfrm>
            <a:off x="256114" y="1778018"/>
            <a:ext cx="5166786" cy="2246769"/>
          </a:xfrm>
          <a:prstGeom prst="rect">
            <a:avLst/>
          </a:prstGeom>
          <a:noFill/>
          <a:ln w="9525">
            <a:noFill/>
          </a:ln>
        </p:spPr>
        <p:txBody>
          <a:bodyPr wrap="square">
            <a:spAutoFit/>
          </a:bodyPr>
          <a:lstStyle/>
          <a:p>
            <a:pPr indent="200025"/>
            <a:r>
              <a:rPr lang="en-US" sz="2000" dirty="0">
                <a:cs typeface="Times New Roman" panose="02020503050405090304" pitchFamily="18" charset="0"/>
              </a:rPr>
              <a:t>Monoxide</a:t>
            </a:r>
            <a:r>
              <a:rPr lang="zh-CN" altLang="en-US" sz="2000" dirty="0"/>
              <a:t>是“链上”扩容技术，同时满足安全、性能和去中心化三项需求。</a:t>
            </a:r>
            <a:endParaRPr lang="en-US" altLang="zh-CN" sz="2000" dirty="0"/>
          </a:p>
          <a:p>
            <a:pPr indent="200025"/>
            <a:endParaRPr lang="zh-CN" altLang="en-US" sz="2000" b="1" dirty="0"/>
          </a:p>
          <a:p>
            <a:pPr indent="200025"/>
            <a:r>
              <a:rPr lang="zh-CN" altLang="en-US" sz="2000" b="1" dirty="0">
                <a:solidFill>
                  <a:srgbClr val="C00000"/>
                </a:solidFill>
              </a:rPr>
              <a:t>安全</a:t>
            </a:r>
            <a:r>
              <a:rPr lang="en-US" altLang="zh-CN" sz="2000" dirty="0">
                <a:cs typeface="Times New Roman" panose="02020503050405090304" pitchFamily="18" charset="0"/>
              </a:rPr>
              <a:t>——</a:t>
            </a:r>
            <a:r>
              <a:rPr lang="zh-CN" altLang="en-US" sz="2000" dirty="0">
                <a:cs typeface="Times New Roman" panose="02020503050405090304" pitchFamily="18" charset="0"/>
              </a:rPr>
              <a:t>对区块构造并付出一定代价（挖矿算力）</a:t>
            </a:r>
            <a:endParaRPr lang="zh-CN" altLang="en-US" sz="2000" dirty="0"/>
          </a:p>
          <a:p>
            <a:pPr indent="200025"/>
            <a:r>
              <a:rPr lang="zh-CN" altLang="en-US" sz="2000" dirty="0"/>
              <a:t>采用</a:t>
            </a:r>
            <a:r>
              <a:rPr lang="zh-CN" altLang="en-US" sz="2000" b="1" dirty="0"/>
              <a:t>连弩挖矿</a:t>
            </a:r>
            <a:r>
              <a:rPr lang="zh-CN" altLang="en-US" sz="2000" dirty="0"/>
              <a:t>（</a:t>
            </a:r>
            <a:r>
              <a:rPr lang="en-US" sz="2000" dirty="0">
                <a:cs typeface="Times New Roman" panose="02020503050405090304" pitchFamily="18" charset="0"/>
              </a:rPr>
              <a:t>Chu-</a:t>
            </a:r>
            <a:r>
              <a:rPr lang="en-US" sz="2000" dirty="0" err="1">
                <a:cs typeface="Times New Roman" panose="02020503050405090304" pitchFamily="18" charset="0"/>
              </a:rPr>
              <a:t>ko</a:t>
            </a:r>
            <a:r>
              <a:rPr lang="en-US" sz="2000" dirty="0">
                <a:cs typeface="Times New Roman" panose="02020503050405090304" pitchFamily="18" charset="0"/>
              </a:rPr>
              <a:t>-nu Mining</a:t>
            </a:r>
            <a:r>
              <a:rPr lang="zh-CN" altLang="en-US" sz="2000" dirty="0"/>
              <a:t>）将每个共识组的防御能力提升到可防止</a:t>
            </a:r>
            <a:r>
              <a:rPr lang="en-US" sz="2000" dirty="0"/>
              <a:t>51%</a:t>
            </a:r>
            <a:r>
              <a:rPr lang="zh-CN" altLang="en-US" sz="2000" dirty="0"/>
              <a:t>攻击。</a:t>
            </a:r>
          </a:p>
        </p:txBody>
      </p:sp>
      <p:pic>
        <p:nvPicPr>
          <p:cNvPr id="5" name="图片 4"/>
          <p:cNvPicPr/>
          <p:nvPr/>
        </p:nvPicPr>
        <p:blipFill>
          <a:blip r:embed="rId2"/>
          <a:stretch>
            <a:fillRect/>
          </a:stretch>
        </p:blipFill>
        <p:spPr>
          <a:xfrm>
            <a:off x="256114" y="4228465"/>
            <a:ext cx="5512752" cy="2185036"/>
          </a:xfrm>
          <a:prstGeom prst="rect">
            <a:avLst/>
          </a:prstGeom>
          <a:noFill/>
          <a:ln w="9525">
            <a:noFill/>
          </a:ln>
        </p:spPr>
      </p:pic>
      <p:sp>
        <p:nvSpPr>
          <p:cNvPr id="103" name="文本框 102"/>
          <p:cNvSpPr txBox="1"/>
          <p:nvPr/>
        </p:nvSpPr>
        <p:spPr>
          <a:xfrm>
            <a:off x="6108700" y="1561921"/>
            <a:ext cx="2821385" cy="4247317"/>
          </a:xfrm>
          <a:prstGeom prst="rect">
            <a:avLst/>
          </a:prstGeom>
          <a:noFill/>
          <a:ln w="9525">
            <a:noFill/>
          </a:ln>
        </p:spPr>
        <p:txBody>
          <a:bodyPr wrap="square">
            <a:spAutoFit/>
          </a:bodyPr>
          <a:lstStyle/>
          <a:p>
            <a:pPr indent="200025"/>
            <a:r>
              <a:rPr lang="zh-CN" altLang="en-US" b="1" dirty="0">
                <a:solidFill>
                  <a:srgbClr val="C00000"/>
                </a:solidFill>
              </a:rPr>
              <a:t>高性能</a:t>
            </a:r>
            <a:r>
              <a:rPr lang="en-US" altLang="zh-CN" b="1" dirty="0">
                <a:cs typeface="Times New Roman" panose="02020503050405090304" pitchFamily="18" charset="0"/>
              </a:rPr>
              <a:t>——</a:t>
            </a:r>
            <a:r>
              <a:rPr lang="zh-CN" altLang="en-US" b="1" dirty="0">
                <a:cs typeface="Times New Roman" panose="02020503050405090304" pitchFamily="18" charset="0"/>
              </a:rPr>
              <a:t>完全隔离每个共识组的四大工作负荷（带宽、计算、内存、磁盘读写）</a:t>
            </a:r>
            <a:endParaRPr lang="zh-CN" altLang="en-US" b="1" dirty="0"/>
          </a:p>
          <a:p>
            <a:pPr indent="200025"/>
            <a:r>
              <a:rPr lang="zh-CN" altLang="en-US" dirty="0"/>
              <a:t>引入了最终原子性（</a:t>
            </a:r>
            <a:r>
              <a:rPr lang="en-US" dirty="0">
                <a:cs typeface="Times New Roman" panose="02020503050405090304" pitchFamily="18" charset="0"/>
              </a:rPr>
              <a:t>Eventual Atomicity</a:t>
            </a:r>
            <a:r>
              <a:rPr lang="zh-CN" altLang="en-US" dirty="0"/>
              <a:t>）使得全网跨组交易比例接近</a:t>
            </a:r>
            <a:r>
              <a:rPr lang="en-US" dirty="0"/>
              <a:t>100%</a:t>
            </a:r>
            <a:r>
              <a:rPr lang="zh-CN" altLang="en-US" dirty="0"/>
              <a:t>仍可轻松完成交易吞吐。</a:t>
            </a:r>
            <a:endParaRPr lang="en-US" altLang="zh-CN" dirty="0"/>
          </a:p>
          <a:p>
            <a:pPr indent="200025"/>
            <a:endParaRPr lang="en-US" altLang="zh-CN" b="1" dirty="0">
              <a:solidFill>
                <a:srgbClr val="C00000"/>
              </a:solidFill>
            </a:endParaRPr>
          </a:p>
          <a:p>
            <a:pPr indent="200025"/>
            <a:r>
              <a:rPr lang="zh-CN" altLang="en-US" b="1" dirty="0">
                <a:solidFill>
                  <a:srgbClr val="C00000"/>
                </a:solidFill>
              </a:rPr>
              <a:t>去中心化</a:t>
            </a:r>
            <a:r>
              <a:rPr lang="en-US" b="1" dirty="0">
                <a:cs typeface="Times New Roman" panose="02020503050405090304" pitchFamily="18" charset="0"/>
              </a:rPr>
              <a:t>——</a:t>
            </a:r>
            <a:r>
              <a:rPr lang="zh-CN" altLang="en-US" b="1" dirty="0"/>
              <a:t>全节点都平等。</a:t>
            </a:r>
            <a:r>
              <a:rPr lang="zh-CN" altLang="en-US" dirty="0"/>
              <a:t>全网所有的共识组用一个整数编号，每个交易根据交易的验证方的地址分配在所属共识组。</a:t>
            </a:r>
          </a:p>
        </p:txBody>
      </p:sp>
      <p:sp>
        <p:nvSpPr>
          <p:cNvPr id="10" name="Title 1"/>
          <p:cNvSpPr txBox="1"/>
          <p:nvPr/>
        </p:nvSpPr>
        <p:spPr>
          <a:xfrm>
            <a:off x="381000" y="152400"/>
            <a:ext cx="8280400" cy="53340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kern="0" dirty="0"/>
              <a:t>分片</a:t>
            </a:r>
            <a:r>
              <a:rPr lang="zh-CN" altLang="en-US" kern="0" dirty="0">
                <a:latin typeface="华光楷体_CNKI" panose="02000500000000000000" charset="-122"/>
                <a:ea typeface="华光楷体_CNKI" panose="02000500000000000000" charset="-122"/>
                <a:cs typeface="华光楷体_CNKI" panose="02000500000000000000" charset="-122"/>
              </a:rPr>
              <a:t>方案举例，</a:t>
            </a:r>
            <a:r>
              <a:rPr lang="en-US" altLang="zh-CN" kern="0" dirty="0">
                <a:latin typeface="华光楷体_CNKI" panose="02000500000000000000" charset="-122"/>
                <a:ea typeface="华光楷体_CNKI" panose="02000500000000000000" charset="-122"/>
                <a:cs typeface="华光楷体_CNKI" panose="02000500000000000000" charset="-122"/>
              </a:rPr>
              <a:t>Monoxide</a:t>
            </a:r>
            <a:endParaRPr lang="en-US" kern="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57251"/>
            <a:ext cx="7886700" cy="994172"/>
          </a:xfrm>
        </p:spPr>
        <p:txBody>
          <a:bodyPr/>
          <a:lstStyle/>
          <a:p>
            <a:r>
              <a:rPr lang="en-US" altLang="zh-CN" dirty="0"/>
              <a:t>Background</a:t>
            </a:r>
            <a:endParaRPr lang="zh-CN" altLang="en-US" dirty="0"/>
          </a:p>
        </p:txBody>
      </p:sp>
      <p:sp>
        <p:nvSpPr>
          <p:cNvPr id="3" name="内容占位符 2"/>
          <p:cNvSpPr>
            <a:spLocks noGrp="1"/>
          </p:cNvSpPr>
          <p:nvPr>
            <p:ph idx="1"/>
          </p:nvPr>
        </p:nvSpPr>
        <p:spPr>
          <a:xfrm>
            <a:off x="628650" y="2075017"/>
            <a:ext cx="7886700" cy="814016"/>
          </a:xfrm>
        </p:spPr>
        <p:txBody>
          <a:bodyPr/>
          <a:lstStyle/>
          <a:p>
            <a:r>
              <a:rPr lang="zh-CN" altLang="en-US" dirty="0">
                <a:latin typeface="微软雅黑" panose="020B0503020204020204" pitchFamily="34" charset="-122"/>
                <a:ea typeface="微软雅黑" panose="020B0503020204020204" pitchFamily="34" charset="-122"/>
              </a:rPr>
              <a:t>智能合约</a:t>
            </a:r>
            <a:r>
              <a:rPr lang="zh-CN" altLang="en-US" dirty="0">
                <a:latin typeface="Arial" panose="020B0604020202090204" pitchFamily="34" charset="0"/>
                <a:cs typeface="Arial" panose="020B0604020202090204" pitchFamily="34" charset="0"/>
              </a:rPr>
              <a:t>（</a:t>
            </a:r>
            <a:r>
              <a:rPr lang="en-US" altLang="zh-CN" dirty="0">
                <a:latin typeface="Arial" panose="020B0604020202090204" pitchFamily="34" charset="0"/>
                <a:cs typeface="Arial" panose="020B0604020202090204" pitchFamily="34" charset="0"/>
              </a:rPr>
              <a:t>Smart contract</a:t>
            </a:r>
            <a:r>
              <a:rPr lang="zh-CN" altLang="en-US" dirty="0">
                <a:latin typeface="Arial" panose="020B0604020202090204" pitchFamily="34" charset="0"/>
                <a:cs typeface="Arial" panose="020B0604020202090204" pitchFamily="34" charset="0"/>
              </a:rPr>
              <a:t>）</a:t>
            </a:r>
          </a:p>
        </p:txBody>
      </p:sp>
      <p:pic>
        <p:nvPicPr>
          <p:cNvPr id="4" name="图片 3"/>
          <p:cNvPicPr>
            <a:picLocks noChangeAspect="1"/>
          </p:cNvPicPr>
          <p:nvPr/>
        </p:nvPicPr>
        <p:blipFill>
          <a:blip r:embed="rId2"/>
          <a:stretch>
            <a:fillRect/>
          </a:stretch>
        </p:blipFill>
        <p:spPr>
          <a:xfrm>
            <a:off x="0" y="3657136"/>
            <a:ext cx="9144000" cy="1666805"/>
          </a:xfrm>
          <a:prstGeom prst="rect">
            <a:avLst/>
          </a:prstGeom>
        </p:spPr>
      </p:pic>
      <p:pic>
        <p:nvPicPr>
          <p:cNvPr id="7" name="图片 6"/>
          <p:cNvPicPr>
            <a:picLocks noChangeAspect="1"/>
          </p:cNvPicPr>
          <p:nvPr/>
        </p:nvPicPr>
        <p:blipFill rotWithShape="1">
          <a:blip r:embed="rId3"/>
          <a:srcRect b="23621"/>
          <a:stretch>
            <a:fillRect/>
          </a:stretch>
        </p:blipFill>
        <p:spPr>
          <a:xfrm>
            <a:off x="5585510" y="1349548"/>
            <a:ext cx="3072224" cy="1666805"/>
          </a:xfrm>
          <a:prstGeom prst="rect">
            <a:avLst/>
          </a:prstGeom>
        </p:spPr>
      </p:pic>
      <p:sp>
        <p:nvSpPr>
          <p:cNvPr id="5" name="文本框 4"/>
          <p:cNvSpPr txBox="1"/>
          <p:nvPr/>
        </p:nvSpPr>
        <p:spPr>
          <a:xfrm>
            <a:off x="3715767" y="5450222"/>
            <a:ext cx="1915909" cy="300082"/>
          </a:xfrm>
          <a:prstGeom prst="rect">
            <a:avLst/>
          </a:prstGeom>
          <a:noFill/>
        </p:spPr>
        <p:txBody>
          <a:bodyPr wrap="none" rtlCol="0">
            <a:spAutoFit/>
          </a:bodyPr>
          <a:lstStyle/>
          <a:p>
            <a:r>
              <a:rPr lang="en-US" altLang="zh-CN" sz="1350" dirty="0">
                <a:latin typeface="Arial" panose="020B0604020202090204" pitchFamily="34" charset="0"/>
                <a:cs typeface="Arial" panose="020B0604020202090204" pitchFamily="34" charset="0"/>
              </a:rPr>
              <a:t>Remix - Ethereum IDE</a:t>
            </a:r>
            <a:endParaRPr lang="zh-CN" altLang="en-US" sz="1350" dirty="0">
              <a:latin typeface="Arial" panose="020B0604020202090204" pitchFamily="34" charset="0"/>
              <a:cs typeface="Arial" panose="020B0604020202090204" pitchFamily="34" charset="0"/>
            </a:endParaRPr>
          </a:p>
        </p:txBody>
      </p:sp>
      <p:sp>
        <p:nvSpPr>
          <p:cNvPr id="8" name="标题 1"/>
          <p:cNvSpPr txBox="1"/>
          <p:nvPr/>
        </p:nvSpPr>
        <p:spPr bwMode="auto">
          <a:xfrm>
            <a:off x="429515" y="75030"/>
            <a:ext cx="7886700" cy="73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normAutofit/>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en-US" altLang="zh-CN" sz="3000" kern="0" dirty="0"/>
              <a:t>Future</a:t>
            </a:r>
            <a:r>
              <a:rPr lang="zh-CN" altLang="en-US" sz="3000" kern="0" dirty="0"/>
              <a:t> </a:t>
            </a:r>
            <a:r>
              <a:rPr lang="en-US" altLang="zh-CN" sz="3000" kern="0" dirty="0"/>
              <a:t>Direction:</a:t>
            </a:r>
            <a:r>
              <a:rPr lang="zh-CN" altLang="en-US" sz="3000" kern="0" dirty="0"/>
              <a:t> 智能合约分片系统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2666" y="1166921"/>
            <a:ext cx="6858000" cy="1790700"/>
          </a:xfrm>
        </p:spPr>
        <p:txBody>
          <a:bodyPr>
            <a:normAutofit/>
          </a:bodyPr>
          <a:lstStyle/>
          <a:p>
            <a:pPr algn="ctr"/>
            <a:r>
              <a:rPr lang="en-US" altLang="zh-CN" sz="3600" b="0" dirty="0">
                <a:latin typeface="Arial" panose="020B0604020202090204" pitchFamily="34" charset="0"/>
                <a:cs typeface="Arial" panose="020B0604020202090204" pitchFamily="34" charset="0"/>
              </a:rPr>
              <a:t>On Sharding Open Blockchains with Smart Contracts</a:t>
            </a:r>
            <a:endParaRPr lang="zh-CN" altLang="en-US" sz="3600" dirty="0">
              <a:latin typeface="Arial" panose="020B0604020202090204" pitchFamily="34" charset="0"/>
              <a:cs typeface="Arial" panose="020B0604020202090204" pitchFamily="34" charset="0"/>
            </a:endParaRPr>
          </a:p>
        </p:txBody>
      </p:sp>
      <p:pic>
        <p:nvPicPr>
          <p:cNvPr id="6" name="图片 5"/>
          <p:cNvPicPr>
            <a:picLocks noChangeAspect="1"/>
          </p:cNvPicPr>
          <p:nvPr/>
        </p:nvPicPr>
        <p:blipFill>
          <a:blip r:embed="rId2"/>
          <a:stretch>
            <a:fillRect/>
          </a:stretch>
        </p:blipFill>
        <p:spPr>
          <a:xfrm>
            <a:off x="469783" y="3074468"/>
            <a:ext cx="8103766" cy="1211631"/>
          </a:xfrm>
          <a:prstGeom prst="rect">
            <a:avLst/>
          </a:prstGeom>
        </p:spPr>
      </p:pic>
      <p:sp>
        <p:nvSpPr>
          <p:cNvPr id="7" name="文本框 6"/>
          <p:cNvSpPr txBox="1"/>
          <p:nvPr/>
        </p:nvSpPr>
        <p:spPr>
          <a:xfrm>
            <a:off x="2518392" y="4484738"/>
            <a:ext cx="4107215" cy="1131079"/>
          </a:xfrm>
          <a:prstGeom prst="rect">
            <a:avLst/>
          </a:prstGeom>
          <a:noFill/>
        </p:spPr>
        <p:txBody>
          <a:bodyPr wrap="none" rtlCol="0">
            <a:spAutoFit/>
          </a:bodyPr>
          <a:lstStyle/>
          <a:p>
            <a:pPr algn="ctr">
              <a:lnSpc>
                <a:spcPct val="150000"/>
              </a:lnSpc>
            </a:pPr>
            <a:r>
              <a:rPr lang="en-US" altLang="zh-CN" sz="1500" dirty="0">
                <a:latin typeface="Arial" panose="020B0604020202090204" pitchFamily="34" charset="0"/>
                <a:cs typeface="Arial" panose="020B0604020202090204" pitchFamily="34" charset="0"/>
              </a:rPr>
              <a:t>ICDE 2020</a:t>
            </a:r>
          </a:p>
          <a:p>
            <a:pPr algn="ctr">
              <a:lnSpc>
                <a:spcPct val="150000"/>
              </a:lnSpc>
            </a:pPr>
            <a:r>
              <a:rPr lang="en-US" altLang="zh-CN" sz="1500" dirty="0">
                <a:latin typeface="Arial" panose="020B0604020202090204" pitchFamily="34" charset="0"/>
                <a:cs typeface="Arial" panose="020B0604020202090204" pitchFamily="34" charset="0"/>
              </a:rPr>
              <a:t>International Conference on Data Engineering</a:t>
            </a:r>
          </a:p>
          <a:p>
            <a:pPr algn="ctr">
              <a:lnSpc>
                <a:spcPct val="150000"/>
              </a:lnSpc>
            </a:pPr>
            <a:r>
              <a:rPr lang="zh-CN" altLang="en-US" sz="1500" dirty="0">
                <a:latin typeface="Arial" panose="020B0604020202090204" pitchFamily="34" charset="0"/>
                <a:cs typeface="Arial" panose="020B0604020202090204" pitchFamily="34" charset="0"/>
              </a:rPr>
              <a:t>（</a:t>
            </a:r>
            <a:r>
              <a:rPr lang="en-US" altLang="zh-CN" sz="1500" dirty="0">
                <a:latin typeface="微软雅黑" panose="020B0503020204020204" pitchFamily="34" charset="-122"/>
                <a:ea typeface="微软雅黑" panose="020B0503020204020204" pitchFamily="34" charset="-122"/>
                <a:cs typeface="Arial" panose="020B0604020202090204" pitchFamily="34" charset="0"/>
              </a:rPr>
              <a:t>CCF-A</a:t>
            </a:r>
            <a:r>
              <a:rPr lang="zh-CN" altLang="en-US" sz="1500" dirty="0">
                <a:latin typeface="微软雅黑" panose="020B0503020204020204" pitchFamily="34" charset="-122"/>
                <a:ea typeface="微软雅黑" panose="020B0503020204020204" pitchFamily="34" charset="-122"/>
                <a:cs typeface="Arial" panose="020B0604020202090204" pitchFamily="34" charset="0"/>
              </a:rPr>
              <a:t>类会议</a:t>
            </a:r>
            <a:r>
              <a:rPr lang="zh-CN" altLang="en-US" sz="1500" dirty="0">
                <a:latin typeface="Arial" panose="020B0604020202090204" pitchFamily="34" charset="0"/>
                <a:cs typeface="Arial" panose="020B0604020202090204" pitchFamily="34" charset="0"/>
              </a:rPr>
              <a:t>）</a:t>
            </a:r>
          </a:p>
        </p:txBody>
      </p:sp>
      <p:sp>
        <p:nvSpPr>
          <p:cNvPr id="10" name="标题 1"/>
          <p:cNvSpPr txBox="1"/>
          <p:nvPr/>
        </p:nvSpPr>
        <p:spPr bwMode="auto">
          <a:xfrm>
            <a:off x="429515" y="75030"/>
            <a:ext cx="7886700" cy="73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normAutofit/>
          </a:bodyPr>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a:lstStyle>
          <a:p>
            <a:pPr defTabSz="914400"/>
            <a:r>
              <a:rPr lang="zh-CN" altLang="en-US" sz="3000" kern="0"/>
              <a:t>智能合约分片系统，一个案例</a:t>
            </a:r>
            <a:endParaRPr lang="zh-CN" altLang="en-US" sz="3000" kern="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515" y="75030"/>
            <a:ext cx="7886700" cy="732204"/>
          </a:xfrm>
        </p:spPr>
        <p:txBody>
          <a:bodyPr>
            <a:normAutofit/>
          </a:bodyPr>
          <a:lstStyle/>
          <a:p>
            <a:r>
              <a:rPr lang="zh-CN" altLang="en-US" sz="3000" dirty="0"/>
              <a:t>智能合约分片系统，一个案例</a:t>
            </a:r>
          </a:p>
        </p:txBody>
      </p:sp>
      <p:pic>
        <p:nvPicPr>
          <p:cNvPr id="4" name="内容占位符 3"/>
          <p:cNvPicPr>
            <a:picLocks noGrp="1" noChangeAspect="1"/>
          </p:cNvPicPr>
          <p:nvPr>
            <p:ph idx="1"/>
          </p:nvPr>
        </p:nvPicPr>
        <p:blipFill>
          <a:blip r:embed="rId2"/>
          <a:stretch>
            <a:fillRect/>
          </a:stretch>
        </p:blipFill>
        <p:spPr>
          <a:xfrm>
            <a:off x="603250" y="1848110"/>
            <a:ext cx="7886700" cy="2146703"/>
          </a:xfrm>
          <a:prstGeom prst="rect">
            <a:avLst/>
          </a:prstGeom>
        </p:spPr>
      </p:pic>
      <p:sp>
        <p:nvSpPr>
          <p:cNvPr id="6" name="文本框 5"/>
          <p:cNvSpPr txBox="1"/>
          <p:nvPr/>
        </p:nvSpPr>
        <p:spPr>
          <a:xfrm>
            <a:off x="973745" y="1401139"/>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按智能合约进行分片</a:t>
            </a:r>
          </a:p>
        </p:txBody>
      </p:sp>
      <p:grpSp>
        <p:nvGrpSpPr>
          <p:cNvPr id="3" name="Group 2"/>
          <p:cNvGrpSpPr/>
          <p:nvPr/>
        </p:nvGrpSpPr>
        <p:grpSpPr>
          <a:xfrm>
            <a:off x="4868512" y="4467932"/>
            <a:ext cx="2959465" cy="1730507"/>
            <a:chOff x="4250066" y="4235916"/>
            <a:chExt cx="2959465" cy="1730507"/>
          </a:xfrm>
        </p:grpSpPr>
        <p:sp>
          <p:nvSpPr>
            <p:cNvPr id="8" name="文本框 7"/>
            <p:cNvSpPr txBox="1"/>
            <p:nvPr/>
          </p:nvSpPr>
          <p:spPr>
            <a:xfrm>
              <a:off x="4250066" y="4235916"/>
              <a:ext cx="2959465"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涉及多个合约的</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涉及直接交易的</a:t>
              </a:r>
            </a:p>
          </p:txBody>
        </p:sp>
        <p:sp>
          <p:nvSpPr>
            <p:cNvPr id="25" name="矩形 24"/>
            <p:cNvSpPr/>
            <p:nvPr/>
          </p:nvSpPr>
          <p:spPr>
            <a:xfrm>
              <a:off x="4868511" y="4887271"/>
              <a:ext cx="833395" cy="49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27" name="直接箭头连接符 26"/>
            <p:cNvCxnSpPr>
              <a:stCxn id="8" idx="2"/>
            </p:cNvCxnSpPr>
            <p:nvPr/>
          </p:nvCxnSpPr>
          <p:spPr>
            <a:xfrm flipH="1">
              <a:off x="5480108" y="4559081"/>
              <a:ext cx="249691" cy="259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633250" y="5458592"/>
              <a:ext cx="1319592" cy="507831"/>
            </a:xfrm>
            <a:prstGeom prst="rect">
              <a:avLst/>
            </a:prstGeom>
            <a:noFill/>
          </p:spPr>
          <p:txBody>
            <a:bodyPr wrap="none" rtlCol="0">
              <a:spAutoFit/>
            </a:bodyPr>
            <a:lstStyle/>
            <a:p>
              <a:pPr algn="ctr"/>
              <a:r>
                <a:rPr lang="en-US" altLang="zh-CN" sz="1350" dirty="0">
                  <a:latin typeface="Arial" panose="020B0604020202090204" pitchFamily="34" charset="0"/>
                  <a:ea typeface="微软雅黑" panose="020B0503020204020204" pitchFamily="34" charset="-122"/>
                  <a:cs typeface="Arial" panose="020B0604020202090204" pitchFamily="34" charset="0"/>
                </a:rPr>
                <a:t>Shard5</a:t>
              </a:r>
              <a:endParaRPr lang="zh-CN" altLang="en-US" sz="1350" dirty="0">
                <a:latin typeface="Arial" panose="020B0604020202090204" pitchFamily="34" charset="0"/>
                <a:ea typeface="微软雅黑" panose="020B0503020204020204" pitchFamily="34" charset="-122"/>
                <a:cs typeface="Arial" panose="020B0604020202090204" pitchFamily="34" charset="0"/>
              </a:endParaRPr>
            </a:p>
            <a:p>
              <a:pPr algn="ctr"/>
              <a:r>
                <a:rPr lang="zh-CN" altLang="en-US" sz="1350" dirty="0">
                  <a:latin typeface="Arial" panose="020B0604020202090204" pitchFamily="34" charset="0"/>
                  <a:ea typeface="微软雅黑" panose="020B0503020204020204" pitchFamily="34" charset="-122"/>
                  <a:cs typeface="Arial" panose="020B0604020202090204" pitchFamily="34" charset="0"/>
                </a:rPr>
                <a:t>（</a:t>
              </a:r>
              <a:r>
                <a:rPr lang="en-US" altLang="zh-CN" sz="1350" dirty="0">
                  <a:latin typeface="Arial" panose="020B0604020202090204" pitchFamily="34" charset="0"/>
                  <a:ea typeface="微软雅黑" panose="020B0503020204020204" pitchFamily="34" charset="-122"/>
                  <a:cs typeface="Arial" panose="020B0604020202090204" pitchFamily="34" charset="0"/>
                </a:rPr>
                <a:t>MaxShard</a:t>
              </a:r>
              <a:r>
                <a:rPr lang="zh-CN" altLang="en-US" sz="1350" dirty="0">
                  <a:latin typeface="Arial" panose="020B0604020202090204" pitchFamily="34" charset="0"/>
                  <a:ea typeface="微软雅黑" panose="020B0503020204020204" pitchFamily="34" charset="-122"/>
                  <a:cs typeface="Arial" panose="020B0604020202090204" pitchFamily="34" charset="0"/>
                </a:rPr>
                <a:t>）</a:t>
              </a:r>
            </a:p>
          </p:txBody>
        </p:sp>
      </p:grpSp>
      <p:grpSp>
        <p:nvGrpSpPr>
          <p:cNvPr id="5" name="Group 4"/>
          <p:cNvGrpSpPr/>
          <p:nvPr/>
        </p:nvGrpSpPr>
        <p:grpSpPr>
          <a:xfrm>
            <a:off x="1133362" y="4440439"/>
            <a:ext cx="3503313" cy="1848451"/>
            <a:chOff x="944507" y="4229625"/>
            <a:chExt cx="3503313" cy="1848451"/>
          </a:xfrm>
        </p:grpSpPr>
        <p:sp>
          <p:nvSpPr>
            <p:cNvPr id="7" name="文本框 6"/>
            <p:cNvSpPr txBox="1"/>
            <p:nvPr/>
          </p:nvSpPr>
          <p:spPr>
            <a:xfrm>
              <a:off x="1000388" y="4229625"/>
              <a:ext cx="1723549"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cs typeface="Arial" panose="020B0604020202090204" pitchFamily="34" charset="0"/>
                </a:rPr>
                <a:t>只涉及一个合约的</a:t>
              </a:r>
            </a:p>
          </p:txBody>
        </p:sp>
        <p:sp>
          <p:nvSpPr>
            <p:cNvPr id="10" name="矩形 9"/>
            <p:cNvSpPr/>
            <p:nvPr/>
          </p:nvSpPr>
          <p:spPr>
            <a:xfrm>
              <a:off x="2933250" y="4880642"/>
              <a:ext cx="283129" cy="49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1095812" y="4880641"/>
              <a:ext cx="283129" cy="49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2015179" y="4880640"/>
              <a:ext cx="283129" cy="49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3900881" y="4880640"/>
              <a:ext cx="283129" cy="49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箭头连接符 22"/>
            <p:cNvCxnSpPr>
              <a:stCxn id="7" idx="2"/>
            </p:cNvCxnSpPr>
            <p:nvPr/>
          </p:nvCxnSpPr>
          <p:spPr>
            <a:xfrm flipH="1">
              <a:off x="1333851" y="4552790"/>
              <a:ext cx="528312" cy="26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069984" y="4529707"/>
              <a:ext cx="75501" cy="28505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文本框 31"/>
            <p:cNvSpPr txBox="1"/>
            <p:nvPr/>
          </p:nvSpPr>
          <p:spPr>
            <a:xfrm>
              <a:off x="944507" y="5437281"/>
              <a:ext cx="742511" cy="300082"/>
            </a:xfrm>
            <a:prstGeom prst="rect">
              <a:avLst/>
            </a:prstGeom>
            <a:noFill/>
          </p:spPr>
          <p:txBody>
            <a:bodyPr wrap="none" rtlCol="0">
              <a:spAutoFit/>
            </a:bodyPr>
            <a:lstStyle/>
            <a:p>
              <a:r>
                <a:rPr lang="en-US" altLang="zh-CN" sz="1350" dirty="0">
                  <a:latin typeface="Arial" panose="020B0604020202090204" pitchFamily="34" charset="0"/>
                  <a:ea typeface="微软雅黑" panose="020B0503020204020204" pitchFamily="34" charset="-122"/>
                  <a:cs typeface="Arial" panose="020B0604020202090204" pitchFamily="34" charset="0"/>
                </a:rPr>
                <a:t>Shard1</a:t>
              </a:r>
              <a:endParaRPr lang="zh-CN" altLang="en-US" sz="1350" dirty="0">
                <a:latin typeface="Arial" panose="020B0604020202090204" pitchFamily="34" charset="0"/>
                <a:ea typeface="微软雅黑" panose="020B0503020204020204" pitchFamily="34" charset="-122"/>
                <a:cs typeface="Arial" panose="020B0604020202090204" pitchFamily="34" charset="0"/>
              </a:endParaRPr>
            </a:p>
          </p:txBody>
        </p:sp>
        <p:sp>
          <p:nvSpPr>
            <p:cNvPr id="34" name="文本框 33"/>
            <p:cNvSpPr txBox="1"/>
            <p:nvPr/>
          </p:nvSpPr>
          <p:spPr>
            <a:xfrm>
              <a:off x="1863874" y="5437279"/>
              <a:ext cx="742511" cy="300082"/>
            </a:xfrm>
            <a:prstGeom prst="rect">
              <a:avLst/>
            </a:prstGeom>
            <a:noFill/>
          </p:spPr>
          <p:txBody>
            <a:bodyPr wrap="none" rtlCol="0">
              <a:spAutoFit/>
            </a:bodyPr>
            <a:lstStyle/>
            <a:p>
              <a:r>
                <a:rPr lang="en-US" altLang="zh-CN" sz="1350" dirty="0">
                  <a:latin typeface="Arial" panose="020B0604020202090204" pitchFamily="34" charset="0"/>
                  <a:ea typeface="微软雅黑" panose="020B0503020204020204" pitchFamily="34" charset="-122"/>
                  <a:cs typeface="Arial" panose="020B0604020202090204" pitchFamily="34" charset="0"/>
                </a:rPr>
                <a:t>Shard2</a:t>
              </a:r>
              <a:endParaRPr lang="zh-CN" altLang="en-US" sz="1350" dirty="0">
                <a:latin typeface="Arial" panose="020B0604020202090204" pitchFamily="34" charset="0"/>
                <a:ea typeface="微软雅黑" panose="020B0503020204020204" pitchFamily="34" charset="-122"/>
                <a:cs typeface="Arial" panose="020B0604020202090204" pitchFamily="34" charset="0"/>
              </a:endParaRPr>
            </a:p>
          </p:txBody>
        </p:sp>
        <p:sp>
          <p:nvSpPr>
            <p:cNvPr id="36" name="文本框 35"/>
            <p:cNvSpPr txBox="1"/>
            <p:nvPr/>
          </p:nvSpPr>
          <p:spPr>
            <a:xfrm>
              <a:off x="2784592" y="5437279"/>
              <a:ext cx="742511" cy="300082"/>
            </a:xfrm>
            <a:prstGeom prst="rect">
              <a:avLst/>
            </a:prstGeom>
            <a:noFill/>
          </p:spPr>
          <p:txBody>
            <a:bodyPr wrap="none" rtlCol="0">
              <a:spAutoFit/>
            </a:bodyPr>
            <a:lstStyle/>
            <a:p>
              <a:r>
                <a:rPr lang="en-US" altLang="zh-CN" sz="1350" dirty="0">
                  <a:latin typeface="Arial" panose="020B0604020202090204" pitchFamily="34" charset="0"/>
                  <a:ea typeface="微软雅黑" panose="020B0503020204020204" pitchFamily="34" charset="-122"/>
                  <a:cs typeface="Arial" panose="020B0604020202090204" pitchFamily="34" charset="0"/>
                </a:rPr>
                <a:t>Shard3</a:t>
              </a:r>
              <a:endParaRPr lang="zh-CN" altLang="en-US" sz="1350" dirty="0">
                <a:latin typeface="Arial" panose="020B0604020202090204" pitchFamily="34" charset="0"/>
                <a:ea typeface="微软雅黑" panose="020B0503020204020204" pitchFamily="34" charset="-122"/>
                <a:cs typeface="Arial" panose="020B0604020202090204" pitchFamily="34" charset="0"/>
              </a:endParaRPr>
            </a:p>
          </p:txBody>
        </p:sp>
        <p:sp>
          <p:nvSpPr>
            <p:cNvPr id="38" name="文本框 37"/>
            <p:cNvSpPr txBox="1"/>
            <p:nvPr/>
          </p:nvSpPr>
          <p:spPr>
            <a:xfrm>
              <a:off x="3705309" y="5437279"/>
              <a:ext cx="742511" cy="300082"/>
            </a:xfrm>
            <a:prstGeom prst="rect">
              <a:avLst/>
            </a:prstGeom>
            <a:noFill/>
          </p:spPr>
          <p:txBody>
            <a:bodyPr wrap="none" rtlCol="0">
              <a:spAutoFit/>
            </a:bodyPr>
            <a:lstStyle/>
            <a:p>
              <a:r>
                <a:rPr lang="en-US" altLang="zh-CN" sz="1350" dirty="0">
                  <a:latin typeface="Arial" panose="020B0604020202090204" pitchFamily="34" charset="0"/>
                  <a:ea typeface="微软雅黑" panose="020B0503020204020204" pitchFamily="34" charset="-122"/>
                  <a:cs typeface="Arial" panose="020B0604020202090204" pitchFamily="34" charset="0"/>
                </a:rPr>
                <a:t>Shard4</a:t>
              </a:r>
              <a:endParaRPr lang="zh-CN" altLang="en-US" sz="1350" dirty="0">
                <a:latin typeface="Arial" panose="020B0604020202090204" pitchFamily="34" charset="0"/>
                <a:ea typeface="微软雅黑" panose="020B0503020204020204" pitchFamily="34" charset="-122"/>
                <a:cs typeface="Arial" panose="020B0604020202090204" pitchFamily="34" charset="0"/>
              </a:endParaRPr>
            </a:p>
          </p:txBody>
        </p:sp>
        <p:sp>
          <p:nvSpPr>
            <p:cNvPr id="39" name="文本框 38"/>
            <p:cNvSpPr txBox="1"/>
            <p:nvPr/>
          </p:nvSpPr>
          <p:spPr>
            <a:xfrm>
              <a:off x="1821555" y="5777994"/>
              <a:ext cx="1569660" cy="300082"/>
            </a:xfrm>
            <a:prstGeom prst="rect">
              <a:avLst/>
            </a:prstGeom>
            <a:noFill/>
          </p:spPr>
          <p:txBody>
            <a:bodyPr wrap="none" rtlCol="0">
              <a:spAutoFit/>
            </a:bodyPr>
            <a:lstStyle/>
            <a:p>
              <a:r>
                <a:rPr lang="zh-CN" altLang="en-US" sz="1350" b="1" dirty="0">
                  <a:latin typeface="微软雅黑" panose="020B0503020204020204" pitchFamily="34" charset="-122"/>
                  <a:ea typeface="微软雅黑" panose="020B0503020204020204" pitchFamily="34" charset="-122"/>
                </a:rPr>
                <a:t>根据合约进行分片</a:t>
              </a:r>
            </a:p>
          </p:txBody>
        </p:sp>
        <p:cxnSp>
          <p:nvCxnSpPr>
            <p:cNvPr id="22" name="直接箭头连接符 21"/>
            <p:cNvCxnSpPr/>
            <p:nvPr/>
          </p:nvCxnSpPr>
          <p:spPr>
            <a:xfrm>
              <a:off x="2298308" y="4518137"/>
              <a:ext cx="751200" cy="31704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箭头连接符 23"/>
            <p:cNvCxnSpPr>
              <a:endCxn id="21" idx="0"/>
            </p:cNvCxnSpPr>
            <p:nvPr/>
          </p:nvCxnSpPr>
          <p:spPr>
            <a:xfrm>
              <a:off x="2472521" y="4529707"/>
              <a:ext cx="1569924" cy="35093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89" y="196854"/>
            <a:ext cx="7886700" cy="639843"/>
          </a:xfrm>
        </p:spPr>
        <p:txBody>
          <a:bodyPr>
            <a:normAutofit/>
          </a:bodyPr>
          <a:lstStyle/>
          <a:p>
            <a:r>
              <a:rPr lang="zh-CN" altLang="en-US" sz="3000" dirty="0"/>
              <a:t>智能合约分片系统，一个案例</a:t>
            </a:r>
          </a:p>
        </p:txBody>
      </p:sp>
      <p:pic>
        <p:nvPicPr>
          <p:cNvPr id="9" name="图片 8"/>
          <p:cNvPicPr>
            <a:picLocks noChangeAspect="1"/>
          </p:cNvPicPr>
          <p:nvPr/>
        </p:nvPicPr>
        <p:blipFill>
          <a:blip r:embed="rId2"/>
          <a:stretch>
            <a:fillRect/>
          </a:stretch>
        </p:blipFill>
        <p:spPr>
          <a:xfrm>
            <a:off x="840684" y="1051327"/>
            <a:ext cx="7271794" cy="507007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noChangeArrowheads="1"/>
          </p:cNvSpPr>
          <p:nvPr/>
        </p:nvSpPr>
        <p:spPr bwMode="auto">
          <a:xfrm>
            <a:off x="825500" y="4677879"/>
            <a:ext cx="83185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50000"/>
              </a:lnSpc>
              <a:spcBef>
                <a:spcPct val="20000"/>
              </a:spcBef>
              <a:spcAft>
                <a:spcPct val="0"/>
              </a:spcAft>
              <a:buClrTx/>
              <a:buSzTx/>
              <a:buFontTx/>
              <a:buNone/>
              <a:defRPr/>
            </a:pPr>
            <a:r>
              <a:rPr lang="zh-CN" altLang="en-US" sz="3600" b="1" kern="0" dirty="0">
                <a:solidFill>
                  <a:srgbClr val="000000"/>
                </a:solidFill>
                <a:latin typeface="微软雅黑" panose="020B0503020204020204" pitchFamily="34" charset="-122"/>
                <a:ea typeface="微软雅黑" panose="020B0503020204020204" pitchFamily="34" charset="-122"/>
              </a:rPr>
              <a:t>谢谢！</a:t>
            </a:r>
          </a:p>
        </p:txBody>
      </p:sp>
      <p:pic>
        <p:nvPicPr>
          <p:cNvPr id="8" name="图片 7"/>
          <p:cNvPicPr>
            <a:picLocks noChangeAspect="1"/>
          </p:cNvPicPr>
          <p:nvPr/>
        </p:nvPicPr>
        <p:blipFill>
          <a:blip r:embed="rId2" cstate="print"/>
          <a:stretch>
            <a:fillRect/>
          </a:stretch>
        </p:blipFill>
        <p:spPr>
          <a:xfrm>
            <a:off x="3280856" y="1677370"/>
            <a:ext cx="2885826" cy="29296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6391" y="223358"/>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区块链的可扩展性</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0103" y="1590797"/>
            <a:ext cx="8471779" cy="3684408"/>
          </a:xfrm>
          <a:prstGeom prst="rect">
            <a:avLst/>
          </a:prstGeom>
          <a:noFill/>
        </p:spPr>
        <p:txBody>
          <a:bodyPr wrap="square" rtlCol="0">
            <a:noAutofit/>
          </a:bodyPr>
          <a:lstStyle/>
          <a:p>
            <a:pPr>
              <a:lnSpc>
                <a:spcPct val="150000"/>
              </a:lnSpc>
            </a:pPr>
            <a:r>
              <a:rPr lang="zh-CN" altLang="en-US" sz="2000" b="1" dirty="0">
                <a:latin typeface="+mj-ea"/>
                <a:ea typeface="+mj-ea"/>
              </a:rPr>
              <a:t>目前主流区块链平台的可扩展性现状</a:t>
            </a:r>
            <a:endParaRPr lang="en-US" altLang="zh-CN" sz="2000" b="1" dirty="0">
              <a:latin typeface="+mj-ea"/>
              <a:ea typeface="+mj-ea"/>
            </a:endParaRPr>
          </a:p>
          <a:p>
            <a:pPr marL="557530" lvl="1" indent="-214630">
              <a:lnSpc>
                <a:spcPct val="150000"/>
              </a:lnSpc>
              <a:buFont typeface="Arial" panose="020B0604020202090204" pitchFamily="34" charset="0"/>
              <a:buChar char="•"/>
            </a:pPr>
            <a:r>
              <a:rPr lang="zh-CN" altLang="en-US" sz="1350" dirty="0">
                <a:latin typeface="+mj-ea"/>
                <a:ea typeface="+mj-ea"/>
              </a:rPr>
              <a:t>可扩展性是当今区块链技术被广泛采用的最大障碍。 </a:t>
            </a:r>
          </a:p>
          <a:p>
            <a:pPr marL="557530" lvl="1" indent="-214630">
              <a:lnSpc>
                <a:spcPct val="150000"/>
              </a:lnSpc>
              <a:buFont typeface="Arial" panose="020B0604020202090204" pitchFamily="34" charset="0"/>
              <a:buChar char="•"/>
            </a:pPr>
            <a:r>
              <a:rPr lang="zh-CN" altLang="en-US" sz="1350" dirty="0">
                <a:latin typeface="+mj-ea"/>
                <a:ea typeface="+mj-ea"/>
              </a:rPr>
              <a:t>尽管就安全性和去中心化程度而言，比特币是无可挑剔的，但就可扩展性（以</a:t>
            </a:r>
            <a:r>
              <a:rPr lang="en-US" altLang="zh-CN" sz="1350" dirty="0">
                <a:latin typeface="+mj-ea"/>
                <a:ea typeface="+mj-ea"/>
              </a:rPr>
              <a:t>TPS</a:t>
            </a:r>
            <a:r>
              <a:rPr lang="zh-CN" altLang="en-US" sz="1350" dirty="0">
                <a:latin typeface="+mj-ea"/>
                <a:ea typeface="+mj-ea"/>
              </a:rPr>
              <a:t>——每秒事务量——来衡量）而言，却是完全不同的故事</a:t>
            </a:r>
            <a:r>
              <a:rPr lang="en-US" altLang="zh-CN" sz="1350" dirty="0">
                <a:latin typeface="+mj-ea"/>
                <a:ea typeface="+mj-ea"/>
              </a:rPr>
              <a:t>——</a:t>
            </a:r>
            <a:r>
              <a:rPr lang="zh-CN" altLang="en-US" sz="1350" dirty="0">
                <a:latin typeface="+mj-ea"/>
                <a:ea typeface="+mj-ea"/>
              </a:rPr>
              <a:t>与 </a:t>
            </a:r>
            <a:r>
              <a:rPr lang="en-US" altLang="zh-CN" sz="1350" dirty="0">
                <a:latin typeface="+mj-ea"/>
                <a:ea typeface="+mj-ea"/>
              </a:rPr>
              <a:t>Visa</a:t>
            </a:r>
            <a:r>
              <a:rPr lang="zh-CN" altLang="en-US" sz="1350" dirty="0">
                <a:latin typeface="+mj-ea"/>
                <a:ea typeface="+mj-ea"/>
              </a:rPr>
              <a:t> 相比，比特币只有 </a:t>
            </a:r>
            <a:r>
              <a:rPr lang="en-US" altLang="zh-CN" sz="1350" dirty="0">
                <a:latin typeface="+mj-ea"/>
                <a:ea typeface="+mj-ea"/>
              </a:rPr>
              <a:t>7 TPS</a:t>
            </a:r>
            <a:r>
              <a:rPr lang="zh-CN" altLang="en-US" sz="1350" dirty="0">
                <a:latin typeface="+mj-ea"/>
                <a:ea typeface="+mj-ea"/>
              </a:rPr>
              <a:t>。</a:t>
            </a:r>
          </a:p>
          <a:p>
            <a:pPr marL="557530" lvl="1" indent="-214630">
              <a:lnSpc>
                <a:spcPct val="150000"/>
              </a:lnSpc>
              <a:buFont typeface="Arial" panose="020B0604020202090204" pitchFamily="34" charset="0"/>
              <a:buChar char="•"/>
            </a:pPr>
            <a:r>
              <a:rPr lang="zh-CN" altLang="en-US" sz="1350" dirty="0">
                <a:latin typeface="+mj-ea"/>
                <a:ea typeface="+mj-ea"/>
              </a:rPr>
              <a:t>以太坊平台的 </a:t>
            </a:r>
            <a:r>
              <a:rPr lang="en-US" altLang="zh-CN" sz="1350" dirty="0">
                <a:latin typeface="+mj-ea"/>
                <a:ea typeface="+mj-ea"/>
              </a:rPr>
              <a:t>TPS</a:t>
            </a:r>
            <a:r>
              <a:rPr lang="zh-CN" altLang="en-US" sz="1350" dirty="0">
                <a:latin typeface="+mj-ea"/>
                <a:ea typeface="+mj-ea"/>
              </a:rPr>
              <a:t> 只有 </a:t>
            </a:r>
            <a:r>
              <a:rPr lang="en-US" altLang="zh-CN" sz="1350" dirty="0">
                <a:latin typeface="+mj-ea"/>
                <a:ea typeface="+mj-ea"/>
              </a:rPr>
              <a:t>10</a:t>
            </a:r>
            <a:r>
              <a:rPr lang="zh-CN" altLang="en-US" sz="1350" dirty="0">
                <a:latin typeface="+mj-ea"/>
                <a:ea typeface="+mj-ea"/>
              </a:rPr>
              <a:t>-</a:t>
            </a:r>
            <a:r>
              <a:rPr lang="en-US" altLang="zh-CN" sz="1350" dirty="0">
                <a:latin typeface="+mj-ea"/>
                <a:ea typeface="+mj-ea"/>
              </a:rPr>
              <a:t>20</a:t>
            </a:r>
            <a:r>
              <a:rPr lang="zh-CN" altLang="en-US" sz="1350" dirty="0">
                <a:latin typeface="+mj-ea"/>
                <a:ea typeface="+mj-ea"/>
              </a:rPr>
              <a:t>。</a:t>
            </a:r>
            <a:endParaRPr lang="en-US" altLang="zh-CN" sz="1350" dirty="0">
              <a:latin typeface="+mj-ea"/>
              <a:ea typeface="+mj-ea"/>
            </a:endParaRPr>
          </a:p>
        </p:txBody>
      </p:sp>
      <p:sp>
        <p:nvSpPr>
          <p:cNvPr id="4" name="灯片编号占位符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6</a:t>
            </a:fld>
            <a:endParaRPr lang="zh-CN" altLang="en-US"/>
          </a:p>
        </p:txBody>
      </p:sp>
      <p:pic>
        <p:nvPicPr>
          <p:cNvPr id="2" name="Picture 1"/>
          <p:cNvPicPr>
            <a:picLocks noChangeAspect="1"/>
          </p:cNvPicPr>
          <p:nvPr/>
        </p:nvPicPr>
        <p:blipFill>
          <a:blip r:embed="rId3"/>
          <a:stretch>
            <a:fillRect/>
          </a:stretch>
        </p:blipFill>
        <p:spPr>
          <a:xfrm>
            <a:off x="3611041" y="3033433"/>
            <a:ext cx="4213313" cy="2728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57950" y="5624514"/>
            <a:ext cx="2057400" cy="273844"/>
          </a:xfrm>
          <a:prstGeom prst="rect">
            <a:avLst/>
          </a:prstGeom>
        </p:spPr>
        <p:txBody>
          <a:bodyPr/>
          <a:lstStyle/>
          <a:p>
            <a:fld id="{ACD851D6-FC40-442D-8A97-87D89EB4B08E}" type="slidenum">
              <a:rPr lang="zh-CN" altLang="en-US" smtClean="0"/>
              <a:t>7</a:t>
            </a:fld>
            <a:endParaRPr lang="zh-CN" altLang="en-US"/>
          </a:p>
        </p:txBody>
      </p:sp>
      <p:grpSp>
        <p:nvGrpSpPr>
          <p:cNvPr id="3" name="Group 2"/>
          <p:cNvGrpSpPr/>
          <p:nvPr/>
        </p:nvGrpSpPr>
        <p:grpSpPr>
          <a:xfrm>
            <a:off x="1013494" y="1481087"/>
            <a:ext cx="5732122" cy="1594654"/>
            <a:chOff x="945756" y="1333378"/>
            <a:chExt cx="7642829" cy="2126205"/>
          </a:xfrm>
        </p:grpSpPr>
        <p:sp>
          <p:nvSpPr>
            <p:cNvPr id="6" name="文本框 5"/>
            <p:cNvSpPr txBox="1"/>
            <p:nvPr/>
          </p:nvSpPr>
          <p:spPr>
            <a:xfrm>
              <a:off x="5510896" y="1489813"/>
              <a:ext cx="3077689" cy="1969770"/>
            </a:xfrm>
            <a:prstGeom prst="rect">
              <a:avLst/>
            </a:prstGeom>
            <a:noFill/>
          </p:spPr>
          <p:txBody>
            <a:bodyPr wrap="square" rtlCol="0">
              <a:spAutoFit/>
            </a:bodyPr>
            <a:lstStyle/>
            <a:p>
              <a:pPr lvl="1"/>
              <a:r>
                <a:rPr lang="en-US" altLang="zh-CN" sz="1500" b="1" dirty="0"/>
                <a:t>Limit to: </a:t>
              </a:r>
            </a:p>
            <a:p>
              <a:pPr lvl="1"/>
              <a:r>
                <a:rPr lang="en-US" altLang="zh-CN" sz="1500" b="1" dirty="0">
                  <a:solidFill>
                    <a:srgbClr val="C00000"/>
                  </a:solidFill>
                </a:rPr>
                <a:t>Network bandwidth</a:t>
              </a:r>
            </a:p>
            <a:p>
              <a:pPr lvl="1"/>
              <a:r>
                <a:rPr lang="en-US" altLang="zh-CN" sz="1500" b="1" dirty="0">
                  <a:solidFill>
                    <a:srgbClr val="C00000"/>
                  </a:solidFill>
                </a:rPr>
                <a:t>CPU</a:t>
              </a:r>
            </a:p>
            <a:p>
              <a:pPr lvl="1"/>
              <a:r>
                <a:rPr lang="en-US" altLang="zh-CN" sz="1500" b="1" dirty="0">
                  <a:solidFill>
                    <a:srgbClr val="C00000"/>
                  </a:solidFill>
                </a:rPr>
                <a:t>Disk I/O</a:t>
              </a:r>
            </a:p>
            <a:p>
              <a:pPr lvl="1"/>
              <a:r>
                <a:rPr lang="en-US" altLang="zh-CN" sz="1500" b="1" dirty="0">
                  <a:solidFill>
                    <a:srgbClr val="C00000"/>
                  </a:solidFill>
                </a:rPr>
                <a:t>Memory</a:t>
              </a:r>
            </a:p>
          </p:txBody>
        </p:sp>
        <p:sp>
          <p:nvSpPr>
            <p:cNvPr id="17" name="文本框 16"/>
            <p:cNvSpPr txBox="1"/>
            <p:nvPr/>
          </p:nvSpPr>
          <p:spPr>
            <a:xfrm>
              <a:off x="945756" y="1333378"/>
              <a:ext cx="5306890" cy="1908214"/>
            </a:xfrm>
            <a:prstGeom prst="rect">
              <a:avLst/>
            </a:prstGeom>
            <a:noFill/>
          </p:spPr>
          <p:txBody>
            <a:bodyPr wrap="square" rtlCol="0">
              <a:spAutoFit/>
            </a:bodyPr>
            <a:lstStyle/>
            <a:p>
              <a:pPr>
                <a:lnSpc>
                  <a:spcPct val="150000"/>
                </a:lnSpc>
              </a:pPr>
              <a:r>
                <a:rPr lang="en-US" altLang="zh-CN" b="1" dirty="0"/>
                <a:t>Every single node is required to </a:t>
              </a:r>
            </a:p>
            <a:p>
              <a:pPr marL="557530" lvl="1" indent="-214630">
                <a:buFont typeface="Arial" panose="020B0604020202090204" pitchFamily="34" charset="0"/>
                <a:buChar char="•"/>
              </a:pPr>
              <a:r>
                <a:rPr lang="en-US" altLang="zh-CN" sz="1500" b="1" dirty="0">
                  <a:solidFill>
                    <a:srgbClr val="0432FF"/>
                  </a:solidFill>
                </a:rPr>
                <a:t>Replicate</a:t>
              </a:r>
              <a:r>
                <a:rPr lang="en-US" altLang="zh-CN" sz="1500" b="1" dirty="0"/>
                <a:t> all TXs</a:t>
              </a:r>
            </a:p>
            <a:p>
              <a:pPr marL="557530" lvl="1" indent="-214630">
                <a:buFont typeface="Arial" panose="020B0604020202090204" pitchFamily="34" charset="0"/>
                <a:buChar char="•"/>
              </a:pPr>
              <a:r>
                <a:rPr lang="en-US" altLang="zh-CN" sz="1500" b="1" dirty="0">
                  <a:solidFill>
                    <a:srgbClr val="0432FF"/>
                  </a:solidFill>
                </a:rPr>
                <a:t>Verify</a:t>
              </a:r>
              <a:r>
                <a:rPr lang="en-US" altLang="zh-CN" sz="1500" b="1" dirty="0"/>
                <a:t> all TXs </a:t>
              </a:r>
            </a:p>
            <a:p>
              <a:pPr marL="557530" lvl="1" indent="-214630">
                <a:buFont typeface="Arial" panose="020B0604020202090204" pitchFamily="34" charset="0"/>
                <a:buChar char="•"/>
              </a:pPr>
              <a:r>
                <a:rPr lang="en-US" altLang="zh-CN" sz="1500" b="1" dirty="0">
                  <a:solidFill>
                    <a:srgbClr val="0432FF"/>
                  </a:solidFill>
                </a:rPr>
                <a:t>Store</a:t>
              </a:r>
              <a:r>
                <a:rPr lang="en-US" altLang="zh-CN" sz="1500" b="1" dirty="0"/>
                <a:t> all TXs</a:t>
              </a:r>
            </a:p>
            <a:p>
              <a:pPr marL="557530" lvl="1" indent="-214630">
                <a:buFont typeface="Arial" panose="020B0604020202090204" pitchFamily="34" charset="0"/>
                <a:buChar char="•"/>
              </a:pPr>
              <a:r>
                <a:rPr lang="en-US" altLang="zh-CN" sz="1500" b="1" dirty="0">
                  <a:solidFill>
                    <a:srgbClr val="0432FF"/>
                  </a:solidFill>
                </a:rPr>
                <a:t>Maintain </a:t>
              </a:r>
              <a:r>
                <a:rPr lang="en-US" altLang="zh-CN" sz="1500" b="1" dirty="0">
                  <a:solidFill>
                    <a:srgbClr val="C00000"/>
                  </a:solidFill>
                </a:rPr>
                <a:t>States</a:t>
              </a:r>
              <a:r>
                <a:rPr lang="en-US" altLang="zh-CN" sz="1500" b="1" dirty="0">
                  <a:solidFill>
                    <a:srgbClr val="0432FF"/>
                  </a:solidFill>
                </a:rPr>
                <a:t> </a:t>
              </a:r>
              <a:r>
                <a:rPr lang="en-US" altLang="zh-CN" sz="1500" b="1" dirty="0"/>
                <a:t>of all users</a:t>
              </a:r>
            </a:p>
          </p:txBody>
        </p:sp>
      </p:grpSp>
      <p:grpSp>
        <p:nvGrpSpPr>
          <p:cNvPr id="5" name="Group 4"/>
          <p:cNvGrpSpPr/>
          <p:nvPr/>
        </p:nvGrpSpPr>
        <p:grpSpPr>
          <a:xfrm>
            <a:off x="555677" y="3659028"/>
            <a:ext cx="8337969" cy="2001264"/>
            <a:chOff x="1150150" y="4041558"/>
            <a:chExt cx="11117291" cy="2668352"/>
          </a:xfrm>
        </p:grpSpPr>
        <p:sp>
          <p:nvSpPr>
            <p:cNvPr id="14" name="云形 13"/>
            <p:cNvSpPr/>
            <p:nvPr/>
          </p:nvSpPr>
          <p:spPr>
            <a:xfrm>
              <a:off x="4801914" y="4960873"/>
              <a:ext cx="1869060" cy="847725"/>
            </a:xfrm>
            <a:prstGeom prst="cloud">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a:solidFill>
                    <a:schemeClr val="tx1"/>
                  </a:solidFill>
                </a:rPr>
                <a:t>Gossip Protocol</a:t>
              </a:r>
              <a:endParaRPr lang="zh-CN" altLang="en-US" sz="1350">
                <a:solidFill>
                  <a:schemeClr val="tx1"/>
                </a:solidFill>
              </a:endParaRPr>
            </a:p>
          </p:txBody>
        </p:sp>
        <p:pic>
          <p:nvPicPr>
            <p:cNvPr id="24" name="图片 23"/>
            <p:cNvPicPr>
              <a:picLocks noChangeAspect="1"/>
            </p:cNvPicPr>
            <p:nvPr/>
          </p:nvPicPr>
          <p:blipFill>
            <a:blip r:embed="rId3"/>
            <a:stretch>
              <a:fillRect/>
            </a:stretch>
          </p:blipFill>
          <p:spPr>
            <a:xfrm>
              <a:off x="8127200" y="4381324"/>
              <a:ext cx="1733550" cy="739613"/>
            </a:xfrm>
            <a:prstGeom prst="rect">
              <a:avLst/>
            </a:prstGeom>
          </p:spPr>
        </p:pic>
        <p:pic>
          <p:nvPicPr>
            <p:cNvPr id="25" name="图片 24"/>
            <p:cNvPicPr>
              <a:picLocks noChangeAspect="1"/>
            </p:cNvPicPr>
            <p:nvPr/>
          </p:nvPicPr>
          <p:blipFill>
            <a:blip r:embed="rId3"/>
            <a:stretch>
              <a:fillRect/>
            </a:stretch>
          </p:blipFill>
          <p:spPr>
            <a:xfrm>
              <a:off x="1612138" y="5835548"/>
              <a:ext cx="1733550" cy="739613"/>
            </a:xfrm>
            <a:prstGeom prst="rect">
              <a:avLst/>
            </a:prstGeom>
          </p:spPr>
        </p:pic>
        <p:pic>
          <p:nvPicPr>
            <p:cNvPr id="26" name="图片 25"/>
            <p:cNvPicPr>
              <a:picLocks noChangeAspect="1"/>
            </p:cNvPicPr>
            <p:nvPr/>
          </p:nvPicPr>
          <p:blipFill>
            <a:blip r:embed="rId3"/>
            <a:stretch>
              <a:fillRect/>
            </a:stretch>
          </p:blipFill>
          <p:spPr>
            <a:xfrm>
              <a:off x="1612138" y="4381324"/>
              <a:ext cx="1733550" cy="739613"/>
            </a:xfrm>
            <a:prstGeom prst="rect">
              <a:avLst/>
            </a:prstGeom>
          </p:spPr>
        </p:pic>
        <p:pic>
          <p:nvPicPr>
            <p:cNvPr id="27" name="图片 26"/>
            <p:cNvPicPr>
              <a:picLocks noChangeAspect="1"/>
            </p:cNvPicPr>
            <p:nvPr/>
          </p:nvPicPr>
          <p:blipFill>
            <a:blip r:embed="rId3"/>
            <a:stretch>
              <a:fillRect/>
            </a:stretch>
          </p:blipFill>
          <p:spPr>
            <a:xfrm>
              <a:off x="8127200" y="5807097"/>
              <a:ext cx="1733550" cy="739613"/>
            </a:xfrm>
            <a:prstGeom prst="rect">
              <a:avLst/>
            </a:prstGeom>
          </p:spPr>
        </p:pic>
        <p:cxnSp>
          <p:nvCxnSpPr>
            <p:cNvPr id="31" name="直接箭头连接符 30"/>
            <p:cNvCxnSpPr>
              <a:endCxn id="25" idx="3"/>
            </p:cNvCxnSpPr>
            <p:nvPr/>
          </p:nvCxnSpPr>
          <p:spPr>
            <a:xfrm flipH="1">
              <a:off x="3345688" y="5666386"/>
              <a:ext cx="1612731" cy="538969"/>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150150" y="4067937"/>
              <a:ext cx="1220847" cy="400109"/>
            </a:xfrm>
            <a:prstGeom prst="rect">
              <a:avLst/>
            </a:prstGeom>
            <a:noFill/>
          </p:spPr>
          <p:txBody>
            <a:bodyPr wrap="none" rtlCol="0">
              <a:spAutoFit/>
            </a:bodyPr>
            <a:lstStyle/>
            <a:p>
              <a:r>
                <a:rPr lang="en-US" altLang="zh-CN" sz="1350" b="1"/>
                <a:t>Node #1:</a:t>
              </a:r>
              <a:endParaRPr lang="zh-CN" altLang="en-US" sz="1350" b="1"/>
            </a:p>
          </p:txBody>
        </p:sp>
        <p:sp>
          <p:nvSpPr>
            <p:cNvPr id="35" name="文本框 34"/>
            <p:cNvSpPr txBox="1"/>
            <p:nvPr/>
          </p:nvSpPr>
          <p:spPr>
            <a:xfrm>
              <a:off x="7696856" y="4041558"/>
              <a:ext cx="1220847" cy="400109"/>
            </a:xfrm>
            <a:prstGeom prst="rect">
              <a:avLst/>
            </a:prstGeom>
            <a:noFill/>
          </p:spPr>
          <p:txBody>
            <a:bodyPr wrap="none" rtlCol="0">
              <a:spAutoFit/>
            </a:bodyPr>
            <a:lstStyle/>
            <a:p>
              <a:r>
                <a:rPr lang="en-US" altLang="zh-CN" sz="1350" b="1"/>
                <a:t>Node #2:</a:t>
              </a:r>
              <a:endParaRPr lang="zh-CN" altLang="en-US" sz="1350" b="1"/>
            </a:p>
          </p:txBody>
        </p:sp>
        <p:sp>
          <p:nvSpPr>
            <p:cNvPr id="36" name="文本框 35"/>
            <p:cNvSpPr txBox="1"/>
            <p:nvPr/>
          </p:nvSpPr>
          <p:spPr>
            <a:xfrm>
              <a:off x="1166181" y="5509659"/>
              <a:ext cx="1220847" cy="400109"/>
            </a:xfrm>
            <a:prstGeom prst="rect">
              <a:avLst/>
            </a:prstGeom>
            <a:noFill/>
          </p:spPr>
          <p:txBody>
            <a:bodyPr wrap="none" rtlCol="0">
              <a:spAutoFit/>
            </a:bodyPr>
            <a:lstStyle/>
            <a:p>
              <a:r>
                <a:rPr lang="en-US" altLang="zh-CN" sz="1350" b="1"/>
                <a:t>Node #3:</a:t>
              </a:r>
              <a:endParaRPr lang="zh-CN" altLang="en-US" sz="1350" b="1"/>
            </a:p>
          </p:txBody>
        </p:sp>
        <p:sp>
          <p:nvSpPr>
            <p:cNvPr id="37" name="文本框 36"/>
            <p:cNvSpPr txBox="1"/>
            <p:nvPr/>
          </p:nvSpPr>
          <p:spPr>
            <a:xfrm>
              <a:off x="7696856" y="5481207"/>
              <a:ext cx="1220847" cy="400109"/>
            </a:xfrm>
            <a:prstGeom prst="rect">
              <a:avLst/>
            </a:prstGeom>
            <a:noFill/>
          </p:spPr>
          <p:txBody>
            <a:bodyPr wrap="none" rtlCol="0">
              <a:spAutoFit/>
            </a:bodyPr>
            <a:lstStyle/>
            <a:p>
              <a:r>
                <a:rPr lang="en-US" altLang="zh-CN" sz="1350" b="1"/>
                <a:t>Node #4:</a:t>
              </a:r>
              <a:endParaRPr lang="zh-CN" altLang="en-US" sz="1350" b="1"/>
            </a:p>
          </p:txBody>
        </p:sp>
        <p:cxnSp>
          <p:nvCxnSpPr>
            <p:cNvPr id="40" name="直接箭头连接符 39"/>
            <p:cNvCxnSpPr>
              <a:endCxn id="26" idx="3"/>
            </p:cNvCxnSpPr>
            <p:nvPr/>
          </p:nvCxnSpPr>
          <p:spPr>
            <a:xfrm flipH="1" flipV="1">
              <a:off x="3345688" y="4751131"/>
              <a:ext cx="1612731" cy="414053"/>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4" idx="1"/>
            </p:cNvCxnSpPr>
            <p:nvPr/>
          </p:nvCxnSpPr>
          <p:spPr>
            <a:xfrm flipH="1">
              <a:off x="6414645" y="4751131"/>
              <a:ext cx="1712555" cy="332719"/>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7" idx="1"/>
            </p:cNvCxnSpPr>
            <p:nvPr/>
          </p:nvCxnSpPr>
          <p:spPr>
            <a:xfrm flipH="1" flipV="1">
              <a:off x="6414645" y="5666386"/>
              <a:ext cx="1712555" cy="510518"/>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888802" y="4473877"/>
              <a:ext cx="1990288" cy="400109"/>
            </a:xfrm>
            <a:prstGeom prst="rect">
              <a:avLst/>
            </a:prstGeom>
            <a:noFill/>
          </p:spPr>
          <p:txBody>
            <a:bodyPr wrap="none" rtlCol="0">
              <a:spAutoFit/>
            </a:bodyPr>
            <a:lstStyle/>
            <a:p>
              <a:r>
                <a:rPr lang="en-US" altLang="zh-CN" sz="1350" b="1"/>
                <a:t>Communication</a:t>
              </a:r>
              <a:endParaRPr lang="zh-CN" altLang="en-US" sz="1350" b="1"/>
            </a:p>
          </p:txBody>
        </p:sp>
        <p:sp>
          <p:nvSpPr>
            <p:cNvPr id="56" name="文本框 55"/>
            <p:cNvSpPr txBox="1"/>
            <p:nvPr/>
          </p:nvSpPr>
          <p:spPr>
            <a:xfrm>
              <a:off x="9982200" y="5806181"/>
              <a:ext cx="2285241" cy="400109"/>
            </a:xfrm>
            <a:prstGeom prst="rect">
              <a:avLst/>
            </a:prstGeom>
            <a:noFill/>
          </p:spPr>
          <p:txBody>
            <a:bodyPr wrap="none" rtlCol="0">
              <a:spAutoFit/>
            </a:bodyPr>
            <a:lstStyle/>
            <a:p>
              <a:r>
                <a:rPr lang="en-US" altLang="zh-CN" sz="1350" b="1"/>
                <a:t>Maintaining States</a:t>
              </a:r>
            </a:p>
          </p:txBody>
        </p:sp>
        <p:sp>
          <p:nvSpPr>
            <p:cNvPr id="61" name="文本框 60"/>
            <p:cNvSpPr txBox="1"/>
            <p:nvPr/>
          </p:nvSpPr>
          <p:spPr>
            <a:xfrm>
              <a:off x="9478315" y="5132277"/>
              <a:ext cx="1105431" cy="400109"/>
            </a:xfrm>
            <a:prstGeom prst="rect">
              <a:avLst/>
            </a:prstGeom>
            <a:noFill/>
          </p:spPr>
          <p:txBody>
            <a:bodyPr wrap="none" rtlCol="0">
              <a:spAutoFit/>
            </a:bodyPr>
            <a:lstStyle/>
            <a:p>
              <a:r>
                <a:rPr lang="en-US" altLang="zh-CN" sz="1350" b="1"/>
                <a:t>Storage</a:t>
              </a:r>
              <a:endParaRPr lang="zh-CN" altLang="en-US" sz="1350" b="1"/>
            </a:p>
          </p:txBody>
        </p:sp>
        <p:sp>
          <p:nvSpPr>
            <p:cNvPr id="62" name="矩形 61"/>
            <p:cNvSpPr/>
            <p:nvPr/>
          </p:nvSpPr>
          <p:spPr>
            <a:xfrm>
              <a:off x="8048625" y="4664100"/>
              <a:ext cx="1933575" cy="5010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8922231" y="5829164"/>
              <a:ext cx="974361" cy="304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8" name="直接箭头连接符 67"/>
            <p:cNvCxnSpPr/>
            <p:nvPr/>
          </p:nvCxnSpPr>
          <p:spPr>
            <a:xfrm flipH="1" flipV="1">
              <a:off x="3068364" y="6282813"/>
              <a:ext cx="723281" cy="167148"/>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875578" y="6309801"/>
              <a:ext cx="1490237" cy="400109"/>
            </a:xfrm>
            <a:prstGeom prst="rect">
              <a:avLst/>
            </a:prstGeom>
            <a:noFill/>
          </p:spPr>
          <p:txBody>
            <a:bodyPr wrap="none" rtlCol="0">
              <a:spAutoFit/>
            </a:bodyPr>
            <a:lstStyle/>
            <a:p>
              <a:r>
                <a:rPr lang="en-US" altLang="zh-CN" sz="1350" b="1"/>
                <a:t>Verification</a:t>
              </a:r>
            </a:p>
          </p:txBody>
        </p:sp>
      </p:grpSp>
      <p:sp>
        <p:nvSpPr>
          <p:cNvPr id="38" name="矩形 6"/>
          <p:cNvSpPr/>
          <p:nvPr/>
        </p:nvSpPr>
        <p:spPr>
          <a:xfrm>
            <a:off x="214250" y="172558"/>
            <a:ext cx="5888673" cy="507831"/>
          </a:xfrm>
          <a:prstGeom prst="rect">
            <a:avLst/>
          </a:prstGeom>
        </p:spPr>
        <p:txBody>
          <a:bodyPr wrap="square">
            <a:spAutoFit/>
          </a:bodyPr>
          <a:lstStyle/>
          <a:p>
            <a:r>
              <a:rPr lang="zh-CN" altLang="en-US" sz="2700" b="1" dirty="0">
                <a:latin typeface="微软雅黑" panose="020B0503020204020204" pitchFamily="34" charset="-122"/>
                <a:ea typeface="微软雅黑" panose="020B0503020204020204" pitchFamily="34" charset="-122"/>
              </a:rPr>
              <a:t>区块链可扩展性差的原因</a:t>
            </a:r>
            <a:endParaRPr lang="en-US" altLang="zh-CN" sz="27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0992" y="255701"/>
            <a:ext cx="6985370" cy="531699"/>
          </a:xfrm>
          <a:prstGeom prst="rect">
            <a:avLst/>
          </a:prstGeom>
        </p:spPr>
        <p:txBody>
          <a:bodyPr wrap="square">
            <a:noAutofit/>
          </a:bodyPr>
          <a:lstStyle/>
          <a:p>
            <a:r>
              <a:rPr lang="zh-CN" altLang="en-US" sz="2700" b="1" dirty="0">
                <a:latin typeface="微软雅黑" charset="0"/>
                <a:ea typeface="微软雅黑" charset="0"/>
              </a:rPr>
              <a:t>从</a:t>
            </a:r>
            <a:r>
              <a:rPr lang="zh-CN" altLang="en-US" sz="2700" b="1" dirty="0">
                <a:latin typeface="微软雅黑" panose="020B0503020204020204" pitchFamily="34" charset="-122"/>
                <a:ea typeface="微软雅黑" panose="020B0503020204020204" pitchFamily="34" charset="-122"/>
              </a:rPr>
              <a:t>体系架构层面提升区块链可扩展性的方案</a:t>
            </a:r>
            <a:endParaRPr lang="en-US" altLang="zh-CN" sz="27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46722" y="1070308"/>
            <a:ext cx="8797278" cy="1177245"/>
          </a:xfrm>
          <a:prstGeom prst="rect">
            <a:avLst/>
          </a:prstGeom>
          <a:noFill/>
        </p:spPr>
        <p:txBody>
          <a:bodyPr wrap="square" rtlCol="0">
            <a:spAutoFit/>
          </a:bodyPr>
          <a:lstStyle/>
          <a:p>
            <a:pPr>
              <a:lnSpc>
                <a:spcPct val="150000"/>
              </a:lnSpc>
            </a:pPr>
            <a:r>
              <a:rPr lang="zh-CN" altLang="en-US" sz="2000" b="1" dirty="0"/>
              <a:t>研究背景</a:t>
            </a:r>
            <a:endParaRPr lang="en-US" altLang="zh-CN" sz="2000" b="1" dirty="0"/>
          </a:p>
          <a:p>
            <a:pPr marL="557530" lvl="1" indent="-214630">
              <a:lnSpc>
                <a:spcPct val="150000"/>
              </a:lnSpc>
              <a:buFont typeface="Arial" panose="020B0604020202090204" pitchFamily="34" charset="0"/>
              <a:buChar char="•"/>
            </a:pPr>
            <a:r>
              <a:rPr lang="zh-CN" altLang="en-US" sz="1350" dirty="0"/>
              <a:t>目前区块链的基础设施无法满足大规模应用的需求，限制区块链行业的发展，扩容需求强烈。</a:t>
            </a:r>
            <a:endParaRPr lang="en-US" altLang="zh-CN" sz="1350" dirty="0"/>
          </a:p>
          <a:p>
            <a:pPr marL="557530" lvl="1" indent="-214630">
              <a:lnSpc>
                <a:spcPct val="150000"/>
              </a:lnSpc>
              <a:buFont typeface="Arial" panose="020B0604020202090204" pitchFamily="34" charset="0"/>
              <a:buChar char="•"/>
            </a:pPr>
            <a:r>
              <a:rPr lang="zh-CN" altLang="en-US" sz="1350" dirty="0"/>
              <a:t>从</a:t>
            </a:r>
            <a:r>
              <a:rPr lang="zh-CN" altLang="en-US" sz="1350" dirty="0">
                <a:solidFill>
                  <a:srgbClr val="C00000"/>
                </a:solidFill>
              </a:rPr>
              <a:t>区块链体系架构</a:t>
            </a:r>
            <a:r>
              <a:rPr lang="zh-CN" altLang="en-US" sz="1350" dirty="0"/>
              <a:t>的层面，研究者与开发者提出了</a:t>
            </a:r>
            <a:r>
              <a:rPr lang="zh-CN" altLang="en-US" sz="1350" dirty="0">
                <a:solidFill>
                  <a:srgbClr val="C00000"/>
                </a:solidFill>
              </a:rPr>
              <a:t>分片、</a:t>
            </a:r>
            <a:r>
              <a:rPr lang="en-US" altLang="zh-CN" sz="1350" dirty="0">
                <a:solidFill>
                  <a:srgbClr val="C00000"/>
                </a:solidFill>
              </a:rPr>
              <a:t>DAG</a:t>
            </a:r>
            <a:r>
              <a:rPr lang="zh-CN" altLang="en-US" sz="1350" dirty="0">
                <a:solidFill>
                  <a:srgbClr val="C00000"/>
                </a:solidFill>
              </a:rPr>
              <a:t>、状态通道、侧链</a:t>
            </a:r>
            <a:r>
              <a:rPr lang="zh-CN" altLang="en-US" sz="1350" dirty="0"/>
              <a:t>等多种扩容方案。</a:t>
            </a:r>
            <a:endParaRPr lang="en-US" altLang="zh-CN" sz="1350" dirty="0"/>
          </a:p>
        </p:txBody>
      </p:sp>
      <p:graphicFrame>
        <p:nvGraphicFramePr>
          <p:cNvPr id="3" name="表格 2"/>
          <p:cNvGraphicFramePr>
            <a:graphicFrameLocks noGrp="1"/>
          </p:cNvGraphicFramePr>
          <p:nvPr/>
        </p:nvGraphicFramePr>
        <p:xfrm>
          <a:off x="588892" y="2763825"/>
          <a:ext cx="7926458" cy="2613660"/>
        </p:xfrm>
        <a:graphic>
          <a:graphicData uri="http://schemas.openxmlformats.org/drawingml/2006/table">
            <a:tbl>
              <a:tblPr firstRow="1" bandRow="1">
                <a:tableStyleId>{68D230F3-CF80-4859-8CE7-A43EE81993B5}</a:tableStyleId>
              </a:tblPr>
              <a:tblGrid>
                <a:gridCol w="639873">
                  <a:extLst>
                    <a:ext uri="{9D8B030D-6E8A-4147-A177-3AD203B41FA5}">
                      <a16:colId xmlns:a16="http://schemas.microsoft.com/office/drawing/2014/main" val="20000"/>
                    </a:ext>
                  </a:extLst>
                </a:gridCol>
                <a:gridCol w="865906">
                  <a:extLst>
                    <a:ext uri="{9D8B030D-6E8A-4147-A177-3AD203B41FA5}">
                      <a16:colId xmlns:a16="http://schemas.microsoft.com/office/drawing/2014/main" val="20001"/>
                    </a:ext>
                  </a:extLst>
                </a:gridCol>
                <a:gridCol w="3451363">
                  <a:extLst>
                    <a:ext uri="{9D8B030D-6E8A-4147-A177-3AD203B41FA5}">
                      <a16:colId xmlns:a16="http://schemas.microsoft.com/office/drawing/2014/main" val="20002"/>
                    </a:ext>
                  </a:extLst>
                </a:gridCol>
                <a:gridCol w="2969316">
                  <a:extLst>
                    <a:ext uri="{9D8B030D-6E8A-4147-A177-3AD203B41FA5}">
                      <a16:colId xmlns:a16="http://schemas.microsoft.com/office/drawing/2014/main" val="20003"/>
                    </a:ext>
                  </a:extLst>
                </a:gridCol>
              </a:tblGrid>
              <a:tr h="278130">
                <a:tc>
                  <a:txBody>
                    <a:bodyPr/>
                    <a:lstStyle/>
                    <a:p>
                      <a:pPr algn="l"/>
                      <a:r>
                        <a:rPr lang="zh-CN" altLang="en-US" sz="1400"/>
                        <a:t>类型</a:t>
                      </a:r>
                    </a:p>
                  </a:txBody>
                  <a:tcPr marL="68580" marR="68580" marT="34290" marB="34290">
                    <a:lnB w="12700" cap="flat" cmpd="sng" algn="ctr">
                      <a:solidFill>
                        <a:srgbClr val="92D050"/>
                      </a:solidFill>
                      <a:prstDash val="solid"/>
                      <a:round/>
                      <a:headEnd type="none" w="med" len="med"/>
                      <a:tailEnd type="none" w="med" len="med"/>
                    </a:lnB>
                  </a:tcPr>
                </a:tc>
                <a:tc>
                  <a:txBody>
                    <a:bodyPr/>
                    <a:lstStyle/>
                    <a:p>
                      <a:r>
                        <a:rPr lang="zh-CN" altLang="en-US" sz="1400"/>
                        <a:t>方案</a:t>
                      </a:r>
                    </a:p>
                  </a:txBody>
                  <a:tcPr marL="68580" marR="68580" marT="34290" marB="34290">
                    <a:lnB w="12700" cap="flat" cmpd="sng" algn="ctr">
                      <a:solidFill>
                        <a:srgbClr val="92D050"/>
                      </a:solidFill>
                      <a:prstDash val="solid"/>
                      <a:round/>
                      <a:headEnd type="none" w="med" len="med"/>
                      <a:tailEnd type="none" w="med" len="med"/>
                    </a:lnB>
                  </a:tcPr>
                </a:tc>
                <a:tc>
                  <a:txBody>
                    <a:bodyPr/>
                    <a:lstStyle/>
                    <a:p>
                      <a:r>
                        <a:rPr lang="zh-CN" altLang="en-US" sz="1400"/>
                        <a:t>简述</a:t>
                      </a:r>
                    </a:p>
                  </a:txBody>
                  <a:tcPr marL="68580" marR="68580" marT="34290" marB="34290">
                    <a:lnB w="12700" cap="flat" cmpd="sng" algn="ctr">
                      <a:solidFill>
                        <a:srgbClr val="92D050"/>
                      </a:solidFill>
                      <a:prstDash val="solid"/>
                      <a:round/>
                      <a:headEnd type="none" w="med" len="med"/>
                      <a:tailEnd type="none" w="med" len="med"/>
                    </a:lnB>
                  </a:tcPr>
                </a:tc>
                <a:tc>
                  <a:txBody>
                    <a:bodyPr/>
                    <a:lstStyle/>
                    <a:p>
                      <a:r>
                        <a:rPr lang="zh-CN" altLang="en-US" sz="1400"/>
                        <a:t>不足</a:t>
                      </a:r>
                    </a:p>
                  </a:txBody>
                  <a:tcPr marL="68580" marR="68580" marT="34290" marB="34290">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0"/>
                  </a:ext>
                </a:extLst>
              </a:tr>
              <a:tr h="278130">
                <a:tc rowSpan="3">
                  <a:txBody>
                    <a:bodyPr/>
                    <a:lstStyle/>
                    <a:p>
                      <a:pPr algn="l">
                        <a:lnSpc>
                          <a:spcPct val="100000"/>
                        </a:lnSpc>
                      </a:pPr>
                      <a:r>
                        <a:rPr lang="zh-CN" altLang="en-US" sz="1400" dirty="0">
                          <a:solidFill>
                            <a:srgbClr val="0432FF"/>
                          </a:solidFill>
                        </a:rPr>
                        <a:t>链上扩容</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en-US" altLang="zh-CN" sz="1400"/>
                        <a:t>DAG</a:t>
                      </a:r>
                      <a:r>
                        <a:rPr lang="zh-CN" altLang="en-US" sz="1400"/>
                        <a:t>技术</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a:t>有向无环图，网状结构提高并发性</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a:t>安全性和一致性没有得到充分验证</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4320">
                <a:tc vMerge="1">
                  <a:txBody>
                    <a:bodyPr/>
                    <a:lstStyle/>
                    <a:p>
                      <a:endParaRPr lang="zh-CN"/>
                    </a:p>
                  </a:txBody>
                  <a:tcPr/>
                </a:tc>
                <a:tc>
                  <a:txBody>
                    <a:bodyPr/>
                    <a:lstStyle/>
                    <a:p>
                      <a:r>
                        <a:rPr lang="zh-CN" altLang="en-US" sz="1400" b="1" dirty="0">
                          <a:solidFill>
                            <a:srgbClr val="C00000"/>
                          </a:solidFill>
                        </a:rPr>
                        <a:t>分片技术</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dirty="0"/>
                        <a:t>全网的任务分配到各分片并行处理</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a:t>开发难度大，状态分片有诸多挑战</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4320">
                <a:tc vMerge="1">
                  <a:txBody>
                    <a:bodyPr/>
                    <a:lstStyle/>
                    <a:p>
                      <a:endParaRPr lang="zh-CN"/>
                    </a:p>
                  </a:txBody>
                  <a:tcPr/>
                </a:tc>
                <a:tc>
                  <a:txBody>
                    <a:bodyPr/>
                    <a:lstStyle/>
                    <a:p>
                      <a:r>
                        <a:rPr lang="zh-CN" altLang="en-US" sz="1400" dirty="0"/>
                        <a:t>新共识</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dirty="0"/>
                        <a:t>提出 </a:t>
                      </a:r>
                      <a:r>
                        <a:rPr lang="en-US" altLang="zh-CN" sz="1400" dirty="0" err="1"/>
                        <a:t>PoS</a:t>
                      </a:r>
                      <a:r>
                        <a:rPr lang="en-US" altLang="zh-CN" sz="1400" dirty="0"/>
                        <a:t>, </a:t>
                      </a:r>
                      <a:r>
                        <a:rPr lang="en-US" altLang="zh-CN" sz="1400" dirty="0" err="1"/>
                        <a:t>DPoS</a:t>
                      </a:r>
                      <a:r>
                        <a:rPr lang="zh-CN" altLang="en-US" sz="1400" dirty="0"/>
                        <a:t> 等多种新的共识算法</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a:t>目前没有共识算法打破</a:t>
                      </a:r>
                      <a:r>
                        <a:rPr lang="zh-CN" altLang="en-US" sz="1400" baseline="0"/>
                        <a:t>“不可能三角</a:t>
                      </a:r>
                      <a:r>
                        <a:rPr lang="en-US" altLang="zh-CN" sz="1400" baseline="30000"/>
                        <a:t>1</a:t>
                      </a:r>
                      <a:r>
                        <a:rPr lang="zh-CN" altLang="en-US" sz="1400" baseline="0"/>
                        <a:t>” </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8130">
                <a:tc rowSpan="3">
                  <a:txBody>
                    <a:bodyPr/>
                    <a:lstStyle/>
                    <a:p>
                      <a:pPr algn="l">
                        <a:lnSpc>
                          <a:spcPct val="150000"/>
                        </a:lnSpc>
                      </a:pPr>
                      <a:r>
                        <a:rPr lang="zh-CN" altLang="en-US" sz="1400" dirty="0">
                          <a:solidFill>
                            <a:srgbClr val="0432FF"/>
                          </a:solidFill>
                        </a:rPr>
                        <a:t>链下扩容</a:t>
                      </a:r>
                      <a:endParaRPr lang="en-US" altLang="zh-CN" sz="1400" dirty="0">
                        <a:solidFill>
                          <a:srgbClr val="0432FF"/>
                        </a:solidFill>
                      </a:endParaRPr>
                    </a:p>
                  </a:txBody>
                  <a:tcPr marL="68580" marR="68580" marT="34290" marB="34290">
                    <a:lnT w="12700" cap="flat" cmpd="sng" algn="ctr">
                      <a:solidFill>
                        <a:srgbClr val="92D050"/>
                      </a:solidFill>
                      <a:prstDash val="solid"/>
                      <a:round/>
                      <a:headEnd type="none" w="med" len="med"/>
                      <a:tailEnd type="none" w="med" len="med"/>
                    </a:lnT>
                    <a:solidFill>
                      <a:schemeClr val="bg1"/>
                    </a:solidFill>
                  </a:tcPr>
                </a:tc>
                <a:tc>
                  <a:txBody>
                    <a:bodyPr/>
                    <a:lstStyle/>
                    <a:p>
                      <a:r>
                        <a:rPr lang="zh-CN" altLang="en-US" sz="1400"/>
                        <a:t>状态通道</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a:t>不同用户之间建立一个双向通道</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rowSpan="3">
                  <a:txBody>
                    <a:bodyPr/>
                    <a:lstStyle/>
                    <a:p>
                      <a:pPr algn="l">
                        <a:lnSpc>
                          <a:spcPct val="150000"/>
                        </a:lnSpc>
                      </a:pPr>
                      <a:r>
                        <a:rPr lang="zh-CN" altLang="en-US" sz="1400" dirty="0"/>
                        <a:t>链下扩容在安全性不能得到充分保证，不适合处理关键交易。</a:t>
                      </a:r>
                    </a:p>
                  </a:txBody>
                  <a:tcPr marL="68580" marR="68580" marT="34290" marB="34290">
                    <a:lnT w="12700" cap="flat" cmpd="sng" algn="ctr">
                      <a:solidFill>
                        <a:srgbClr val="92D050"/>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278130">
                <a:tc vMerge="1">
                  <a:txBody>
                    <a:bodyPr/>
                    <a:lstStyle/>
                    <a:p>
                      <a:endParaRPr lang="zh-CN"/>
                    </a:p>
                  </a:txBody>
                  <a:tcPr>
                    <a:solidFill>
                      <a:schemeClr val="bg1"/>
                    </a:solidFill>
                  </a:tcPr>
                </a:tc>
                <a:tc>
                  <a:txBody>
                    <a:bodyPr/>
                    <a:lstStyle/>
                    <a:p>
                      <a:r>
                        <a:rPr lang="zh-CN" altLang="en-US" sz="1400"/>
                        <a:t>侧链</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a:txBody>
                    <a:bodyPr/>
                    <a:lstStyle/>
                    <a:p>
                      <a:r>
                        <a:rPr lang="zh-CN" altLang="en-US" sz="1400" dirty="0"/>
                        <a:t>主链资产转移到性能更好的侧链，提升速度</a:t>
                      </a:r>
                    </a:p>
                  </a:txBody>
                  <a:tcPr marL="68580" marR="68580" marT="34290" marB="34290">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bg1"/>
                    </a:solidFill>
                  </a:tcPr>
                </a:tc>
                <a:tc vMerge="1">
                  <a:txBody>
                    <a:bodyPr/>
                    <a:lstStyle/>
                    <a:p>
                      <a:endParaRPr lang="zh-CN"/>
                    </a:p>
                  </a:txBody>
                  <a:tcPr/>
                </a:tc>
                <a:extLst>
                  <a:ext uri="{0D108BD9-81ED-4DB2-BD59-A6C34878D82A}">
                    <a16:rowId xmlns:a16="http://schemas.microsoft.com/office/drawing/2014/main" val="10005"/>
                  </a:ext>
                </a:extLst>
              </a:tr>
              <a:tr h="274320">
                <a:tc vMerge="1">
                  <a:txBody>
                    <a:bodyPr/>
                    <a:lstStyle/>
                    <a:p>
                      <a:endParaRPr lang="zh-CN"/>
                    </a:p>
                  </a:txBody>
                  <a:tcPr/>
                </a:tc>
                <a:tc>
                  <a:txBody>
                    <a:bodyPr/>
                    <a:lstStyle/>
                    <a:p>
                      <a:r>
                        <a:rPr lang="zh-CN" altLang="en-US" sz="1400"/>
                        <a:t>跨链</a:t>
                      </a:r>
                    </a:p>
                  </a:txBody>
                  <a:tcPr marL="68580" marR="68580" marT="34290" marB="34290">
                    <a:lnT w="12700" cap="flat" cmpd="sng" algn="ctr">
                      <a:solidFill>
                        <a:srgbClr val="92D050"/>
                      </a:solidFill>
                      <a:prstDash val="solid"/>
                      <a:round/>
                      <a:headEnd type="none" w="med" len="med"/>
                      <a:tailEnd type="none" w="med" len="med"/>
                    </a:lnT>
                    <a:solidFill>
                      <a:schemeClr val="bg1"/>
                    </a:solidFill>
                  </a:tcPr>
                </a:tc>
                <a:tc>
                  <a:txBody>
                    <a:bodyPr/>
                    <a:lstStyle/>
                    <a:p>
                      <a:r>
                        <a:rPr lang="zh-CN" altLang="en-US" sz="1400" dirty="0"/>
                        <a:t>打破生态孤岛，不同区块链的生态连接一起</a:t>
                      </a:r>
                      <a:endParaRPr lang="en-US" altLang="zh-CN" sz="1400" dirty="0"/>
                    </a:p>
                  </a:txBody>
                  <a:tcPr marL="68580" marR="68580" marT="34290" marB="34290">
                    <a:lnT w="12700" cap="flat" cmpd="sng" algn="ctr">
                      <a:solidFill>
                        <a:srgbClr val="92D050"/>
                      </a:solidFill>
                      <a:prstDash val="solid"/>
                      <a:round/>
                      <a:headEnd type="none" w="med" len="med"/>
                      <a:tailEnd type="none" w="med" len="med"/>
                    </a:lnT>
                    <a:solidFill>
                      <a:schemeClr val="bg1"/>
                    </a:solidFill>
                  </a:tcPr>
                </a:tc>
                <a:tc vMerge="1">
                  <a:txBody>
                    <a:bodyPr/>
                    <a:lstStyle/>
                    <a:p>
                      <a:endParaRPr lang="zh-CN"/>
                    </a:p>
                  </a:txBody>
                  <a:tcPr/>
                </a:tc>
                <a:extLst>
                  <a:ext uri="{0D108BD9-81ED-4DB2-BD59-A6C34878D82A}">
                    <a16:rowId xmlns:a16="http://schemas.microsoft.com/office/drawing/2014/main" val="10006"/>
                  </a:ext>
                </a:extLst>
              </a:tr>
            </a:tbl>
          </a:graphicData>
        </a:graphic>
      </p:graphicFrame>
      <p:sp>
        <p:nvSpPr>
          <p:cNvPr id="11" name="文本框 10"/>
          <p:cNvSpPr txBox="1"/>
          <p:nvPr/>
        </p:nvSpPr>
        <p:spPr>
          <a:xfrm>
            <a:off x="346722" y="5967419"/>
            <a:ext cx="8530578" cy="438582"/>
          </a:xfrm>
          <a:prstGeom prst="rect">
            <a:avLst/>
          </a:prstGeom>
          <a:noFill/>
        </p:spPr>
        <p:txBody>
          <a:bodyPr wrap="square" rtlCol="0">
            <a:spAutoFit/>
          </a:bodyPr>
          <a:lstStyle/>
          <a:p>
            <a:pPr marL="342900" lvl="1">
              <a:lnSpc>
                <a:spcPct val="150000"/>
              </a:lnSpc>
            </a:pPr>
            <a:r>
              <a:rPr lang="zh-CN" altLang="en-US" sz="1500" dirty="0"/>
              <a:t>对比多种扩容方案，</a:t>
            </a:r>
            <a:r>
              <a:rPr lang="zh-CN" altLang="en-US" sz="1500" dirty="0">
                <a:solidFill>
                  <a:srgbClr val="C00000"/>
                </a:solidFill>
              </a:rPr>
              <a:t>分片</a:t>
            </a:r>
            <a:r>
              <a:rPr lang="zh-CN" altLang="en-US" sz="1500" dirty="0"/>
              <a:t>是</a:t>
            </a:r>
            <a:r>
              <a:rPr lang="zh-CN" altLang="en-US" sz="1500" dirty="0">
                <a:solidFill>
                  <a:srgbClr val="C00000"/>
                </a:solidFill>
              </a:rPr>
              <a:t>最有希望</a:t>
            </a:r>
            <a:r>
              <a:rPr lang="zh-CN" altLang="en-US" sz="1500" dirty="0"/>
              <a:t>能够实现高性能而不降低去中心化程度的</a:t>
            </a:r>
            <a:r>
              <a:rPr lang="zh-CN" altLang="en-US" sz="1500" dirty="0">
                <a:solidFill>
                  <a:srgbClr val="0432FF"/>
                </a:solidFill>
              </a:rPr>
              <a:t>链上</a:t>
            </a:r>
            <a:r>
              <a:rPr lang="zh-CN" altLang="en-US" sz="1500" dirty="0">
                <a:solidFill>
                  <a:srgbClr val="FF0000"/>
                </a:solidFill>
              </a:rPr>
              <a:t>扩容</a:t>
            </a:r>
            <a:r>
              <a:rPr lang="zh-CN" altLang="en-US" sz="1500" dirty="0">
                <a:solidFill>
                  <a:srgbClr val="0432FF"/>
                </a:solidFill>
              </a:rPr>
              <a:t>方案</a:t>
            </a:r>
            <a:r>
              <a:rPr lang="zh-CN" altLang="en-US" sz="1500" dirty="0"/>
              <a:t>。</a:t>
            </a:r>
            <a:endParaRPr lang="en-US" altLang="zh-CN" sz="1500" dirty="0"/>
          </a:p>
        </p:txBody>
      </p:sp>
      <p:sp>
        <p:nvSpPr>
          <p:cNvPr id="5" name="文本框 4"/>
          <p:cNvSpPr txBox="1"/>
          <p:nvPr/>
        </p:nvSpPr>
        <p:spPr>
          <a:xfrm>
            <a:off x="2766494" y="2461537"/>
            <a:ext cx="3611011" cy="300082"/>
          </a:xfrm>
          <a:prstGeom prst="rect">
            <a:avLst/>
          </a:prstGeom>
          <a:noFill/>
        </p:spPr>
        <p:txBody>
          <a:bodyPr wrap="square" rtlCol="0">
            <a:spAutoFit/>
          </a:bodyPr>
          <a:lstStyle/>
          <a:p>
            <a:r>
              <a:rPr lang="en-US" altLang="zh-CN" sz="1350" dirty="0">
                <a:solidFill>
                  <a:schemeClr val="accent6">
                    <a:lumMod val="50000"/>
                  </a:schemeClr>
                </a:solidFill>
              </a:rPr>
              <a:t>Table: </a:t>
            </a:r>
            <a:r>
              <a:rPr lang="zh-CN" altLang="en-US" sz="1350" dirty="0">
                <a:solidFill>
                  <a:schemeClr val="accent6">
                    <a:lumMod val="50000"/>
                  </a:schemeClr>
                </a:solidFill>
              </a:rPr>
              <a:t>扩容方案概述 </a:t>
            </a:r>
            <a:r>
              <a:rPr lang="en-US" altLang="zh-CN" sz="1350" dirty="0">
                <a:solidFill>
                  <a:schemeClr val="accent6">
                    <a:lumMod val="50000"/>
                  </a:schemeClr>
                </a:solidFill>
              </a:rPr>
              <a:t>(</a:t>
            </a:r>
            <a:r>
              <a:rPr lang="zh-CN" altLang="en-US" sz="1350" dirty="0">
                <a:solidFill>
                  <a:schemeClr val="accent6">
                    <a:lumMod val="50000"/>
                  </a:schemeClr>
                </a:solidFill>
              </a:rPr>
              <a:t>体系架构方面</a:t>
            </a:r>
            <a:r>
              <a:rPr lang="en-US" altLang="zh-CN" sz="1350" dirty="0">
                <a:solidFill>
                  <a:schemeClr val="accent6">
                    <a:lumMod val="50000"/>
                  </a:schemeClr>
                </a:solidFill>
              </a:rPr>
              <a:t>)</a:t>
            </a:r>
            <a:endParaRPr lang="zh-CN" altLang="en-US" sz="1350" dirty="0">
              <a:solidFill>
                <a:schemeClr val="accent6">
                  <a:lumMod val="50000"/>
                </a:schemeClr>
              </a:solidFill>
            </a:endParaRPr>
          </a:p>
        </p:txBody>
      </p:sp>
      <p:sp>
        <p:nvSpPr>
          <p:cNvPr id="12" name="文本框 11"/>
          <p:cNvSpPr txBox="1"/>
          <p:nvPr/>
        </p:nvSpPr>
        <p:spPr>
          <a:xfrm>
            <a:off x="4930240" y="5453353"/>
            <a:ext cx="4532243" cy="230832"/>
          </a:xfrm>
          <a:prstGeom prst="rect">
            <a:avLst/>
          </a:prstGeom>
          <a:noFill/>
        </p:spPr>
        <p:txBody>
          <a:bodyPr wrap="square" rtlCol="0">
            <a:spAutoFit/>
          </a:bodyPr>
          <a:lstStyle/>
          <a:p>
            <a:r>
              <a:rPr lang="en-US" altLang="zh-CN" sz="900" baseline="30000"/>
              <a:t>1</a:t>
            </a:r>
            <a:r>
              <a:rPr lang="zh-CN" altLang="en-US" sz="900"/>
              <a:t>去中心化、安全和可扩展性无法同时满足，被称为区块链的不可能三角。</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163" y="3098800"/>
            <a:ext cx="8318500" cy="939800"/>
          </a:xfrm>
        </p:spPr>
        <p:txBody>
          <a:bodyPr/>
          <a:lstStyle/>
          <a:p>
            <a:r>
              <a:rPr lang="zh-CN" altLang="en-US" dirty="0"/>
              <a:t>什么是 区块链 扩容？</a:t>
            </a:r>
            <a:endParaRPr lang="en-US" dirty="0"/>
          </a:p>
        </p:txBody>
      </p:sp>
      <p:pic>
        <p:nvPicPr>
          <p:cNvPr id="5" name="Picture 4" descr="ownload Png Interrogação - Powerpoint Presentation Question Mark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322" y="2017120"/>
            <a:ext cx="2121078" cy="3683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3240</Words>
  <Application>Microsoft Office PowerPoint</Application>
  <PresentationFormat>全屏显示(4:3)</PresentationFormat>
  <Paragraphs>654</Paragraphs>
  <Slides>57</Slides>
  <Notes>25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.AppleSystemUIFont</vt:lpstr>
      <vt:lpstr>Monotype Sorts</vt:lpstr>
      <vt:lpstr>等线</vt:lpstr>
      <vt:lpstr>华光楷体_CNKI</vt:lpstr>
      <vt:lpstr>微软雅黑</vt:lpstr>
      <vt:lpstr>微软雅黑 Light</vt:lpstr>
      <vt:lpstr>Arial</vt:lpstr>
      <vt:lpstr>Calibri</vt:lpstr>
      <vt:lpstr>Cambria Math</vt:lpstr>
      <vt:lpstr>Century Gothic</vt:lpstr>
      <vt:lpstr>Courier New</vt:lpstr>
      <vt:lpstr>Tahoma</vt:lpstr>
      <vt:lpstr>Times New Roman</vt:lpstr>
      <vt:lpstr>Trebuchet MS</vt:lpstr>
      <vt:lpstr>Wingdings</vt:lpstr>
      <vt:lpstr>LC.BRev.FY97</vt:lpstr>
      <vt:lpstr>PowerPoint 演示文稿</vt:lpstr>
      <vt:lpstr>区块链的可扩展性与分片技术</vt:lpstr>
      <vt:lpstr>目录</vt:lpstr>
      <vt:lpstr>区块链可扩展性</vt:lpstr>
      <vt:lpstr>PowerPoint 演示文稿</vt:lpstr>
      <vt:lpstr>PowerPoint 演示文稿</vt:lpstr>
      <vt:lpstr>PowerPoint 演示文稿</vt:lpstr>
      <vt:lpstr>PowerPoint 演示文稿</vt:lpstr>
      <vt:lpstr>PowerPoint 演示文稿</vt:lpstr>
      <vt:lpstr>目录</vt:lpstr>
      <vt:lpstr>区块链扩容</vt:lpstr>
      <vt:lpstr>区块链的扩容技术</vt:lpstr>
      <vt:lpstr>区块链的扩容技术</vt:lpstr>
      <vt:lpstr>区块链的扩容技术</vt:lpstr>
      <vt:lpstr>区块链的扩容技术</vt:lpstr>
      <vt:lpstr>区块链的扩容技术</vt:lpstr>
      <vt:lpstr>目录</vt:lpstr>
      <vt:lpstr>区块链分片技术简介</vt:lpstr>
      <vt:lpstr>PowerPoint 演示文稿</vt:lpstr>
      <vt:lpstr>PowerPoint 演示文稿</vt:lpstr>
      <vt:lpstr>区块链的分片机制</vt:lpstr>
      <vt:lpstr>PowerPoint 演示文稿</vt:lpstr>
      <vt:lpstr>区块链分片类型 – 网络分片</vt:lpstr>
      <vt:lpstr>区块链分片类型 – 交易分片</vt:lpstr>
      <vt:lpstr>区块链分片类型 – 状态分片</vt:lpstr>
      <vt:lpstr>跨分片交易（cross-shard TXs）普遍存在</vt:lpstr>
      <vt:lpstr>目录</vt:lpstr>
      <vt:lpstr>分片技术的挑战</vt:lpstr>
      <vt:lpstr>PowerPoint 演示文稿</vt:lpstr>
      <vt:lpstr>事实: State sharding is difficult 疑问: Why is state sharding so difficult to implement?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分片技术涉及的其他技术问题</vt:lpstr>
      <vt:lpstr>分片技术涉及的其他技术问题（cont.）</vt:lpstr>
      <vt:lpstr>分片技术涉及的其他技术问题（cont.）</vt:lpstr>
      <vt:lpstr>分片技术涉及的其他技术问题（cont.）</vt:lpstr>
      <vt:lpstr>分片技术涉及的其他技术问题（cont.）</vt:lpstr>
      <vt:lpstr>目录</vt:lpstr>
      <vt:lpstr>几篇具有代表性的研究</vt:lpstr>
      <vt:lpstr>有代表性的几种分片协议</vt:lpstr>
      <vt:lpstr>分片方案举例，Elastico</vt:lpstr>
      <vt:lpstr>PowerPoint 演示文稿</vt:lpstr>
      <vt:lpstr>分片方案举例，RapaidChain</vt:lpstr>
      <vt:lpstr>分片方案举例，RapaidChain</vt:lpstr>
      <vt:lpstr>PowerPoint 演示文稿</vt:lpstr>
      <vt:lpstr>Background</vt:lpstr>
      <vt:lpstr>On Sharding Open Blockchains with Smart Contracts</vt:lpstr>
      <vt:lpstr>智能合约分片系统，一个案例</vt:lpstr>
      <vt:lpstr>智能合约分片系统，一个案例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区块链数据结构与开发基础</dc:title>
  <dc:creator/>
  <cp:lastModifiedBy>廖 婕</cp:lastModifiedBy>
  <cp:revision>509</cp:revision>
  <cp:lastPrinted>2021-12-16T01:16:48Z</cp:lastPrinted>
  <dcterms:created xsi:type="dcterms:W3CDTF">2021-12-16T01:16:48Z</dcterms:created>
  <dcterms:modified xsi:type="dcterms:W3CDTF">2021-12-16T01:29:20Z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